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719"/>
  </p:normalViewPr>
  <p:slideViewPr>
    <p:cSldViewPr snapToGrid="0">
      <p:cViewPr varScale="1">
        <p:scale>
          <a:sx n="80" d="100"/>
          <a:sy n="80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9524-BC1C-5E4C-80DE-68D0D1B8D3C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86651-A94B-BE4E-83D8-ABFBCA1E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86651-A94B-BE4E-83D8-ABFBCA1E4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8"/>
          <p:cNvSpPr/>
          <p:nvPr/>
        </p:nvSpPr>
        <p:spPr>
          <a:xfrm>
            <a:off x="8712720" y="1073795"/>
            <a:ext cx="3256200" cy="24710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5A74E-EA47-7DFE-D49B-E836691A51E1}"/>
              </a:ext>
            </a:extLst>
          </p:cNvPr>
          <p:cNvSpPr txBox="1"/>
          <p:nvPr/>
        </p:nvSpPr>
        <p:spPr>
          <a:xfrm>
            <a:off x="8786685" y="1423114"/>
            <a:ext cx="3182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opmarks" pitchFamily="2" charset="77"/>
              </a:rPr>
              <a:t>Addition and Subtraction: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Addition and subtraction up to 4-digit numbers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Estimating answers and inverse operations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Topmarks" pitchFamily="2" charset="77"/>
              </a:rPr>
              <a:t>Efficient methods</a:t>
            </a:r>
          </a:p>
          <a:p>
            <a:r>
              <a:rPr lang="en-US" sz="1000" b="1" dirty="0">
                <a:latin typeface="Topmarks" pitchFamily="2" charset="77"/>
              </a:rPr>
              <a:t>Multiplication and Division: </a:t>
            </a:r>
          </a:p>
          <a:p>
            <a:r>
              <a:rPr lang="en-US" sz="1000" dirty="0">
                <a:latin typeface="Topmarks" pitchFamily="2" charset="77"/>
              </a:rPr>
              <a:t>-Revisiting and extending knowledge of times tables up to 12x12. </a:t>
            </a:r>
          </a:p>
          <a:p>
            <a:r>
              <a:rPr lang="en-US" sz="1000" dirty="0">
                <a:latin typeface="Topmarks" pitchFamily="2" charset="77"/>
              </a:rPr>
              <a:t>-Multiply by 1 and 0</a:t>
            </a:r>
          </a:p>
          <a:p>
            <a:r>
              <a:rPr lang="en-US" sz="1000" dirty="0">
                <a:latin typeface="Topmarks" pitchFamily="2" charset="77"/>
              </a:rPr>
              <a:t>–Divide a number by 1 and itself </a:t>
            </a:r>
          </a:p>
          <a:p>
            <a:r>
              <a:rPr lang="en-US" sz="1000" b="1" dirty="0">
                <a:latin typeface="Topmarks" pitchFamily="2" charset="77"/>
              </a:rPr>
              <a:t>Area: </a:t>
            </a:r>
          </a:p>
          <a:p>
            <a:r>
              <a:rPr lang="en-US" sz="1000" dirty="0">
                <a:latin typeface="Topmarks" pitchFamily="2" charset="77"/>
              </a:rPr>
              <a:t>-Find the area of a shape</a:t>
            </a:r>
          </a:p>
          <a:p>
            <a:r>
              <a:rPr lang="en-US" sz="1000" dirty="0">
                <a:latin typeface="Topmarks" pitchFamily="2" charset="77"/>
              </a:rPr>
              <a:t>-Comparing area </a:t>
            </a:r>
          </a:p>
          <a:p>
            <a:endParaRPr lang="en-US" sz="1000" dirty="0">
              <a:latin typeface="Topmarks" pitchFamily="2" charset="77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80672" y="1101404"/>
            <a:ext cx="4107042" cy="347915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7BF89-2043-AD29-24F4-400F0B5F0B7C}"/>
              </a:ext>
            </a:extLst>
          </p:cNvPr>
          <p:cNvSpPr txBox="1"/>
          <p:nvPr/>
        </p:nvSpPr>
        <p:spPr>
          <a:xfrm>
            <a:off x="141563" y="1552914"/>
            <a:ext cx="404488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opmarks" pitchFamily="2" charset="77"/>
              </a:rPr>
              <a:t>Reading for Pleasure –</a:t>
            </a:r>
            <a:r>
              <a:rPr lang="en-US" sz="1050" dirty="0">
                <a:latin typeface="Topmarks" pitchFamily="2" charset="77"/>
              </a:rPr>
              <a:t>The Wild Way Home </a:t>
            </a:r>
          </a:p>
          <a:p>
            <a:r>
              <a:rPr lang="en-US" sz="1050" b="1" dirty="0">
                <a:latin typeface="Topmarks" pitchFamily="2" charset="77"/>
              </a:rPr>
              <a:t>Stone Age Boy </a:t>
            </a:r>
            <a:r>
              <a:rPr lang="en-US" sz="1050" dirty="0">
                <a:latin typeface="Topmarks" pitchFamily="2" charset="77"/>
              </a:rPr>
              <a:t>– Narrative </a:t>
            </a:r>
          </a:p>
          <a:p>
            <a:r>
              <a:rPr lang="en-US" sz="1050" b="1" dirty="0">
                <a:latin typeface="Topmarks" pitchFamily="2" charset="77"/>
              </a:rPr>
              <a:t>Non-Chronological report </a:t>
            </a:r>
            <a:r>
              <a:rPr lang="en-US" sz="1050" dirty="0">
                <a:latin typeface="Topmarks" pitchFamily="2" charset="77"/>
              </a:rPr>
              <a:t>- Earthquakes</a:t>
            </a:r>
          </a:p>
          <a:p>
            <a:r>
              <a:rPr lang="en-US" sz="1050" b="1" dirty="0">
                <a:latin typeface="Topmarks" pitchFamily="2" charset="77"/>
              </a:rPr>
              <a:t>Poetry - </a:t>
            </a:r>
            <a:r>
              <a:rPr lang="en-US" sz="1050" dirty="0">
                <a:latin typeface="Topmarks" pitchFamily="2" charset="77"/>
              </a:rPr>
              <a:t>Limericks and Clerihews </a:t>
            </a:r>
          </a:p>
          <a:p>
            <a:r>
              <a:rPr lang="en-US" sz="1050" b="1" dirty="0">
                <a:latin typeface="Topmarks" pitchFamily="2" charset="77"/>
              </a:rPr>
              <a:t>Grammar </a:t>
            </a:r>
            <a:r>
              <a:rPr lang="en-US" sz="1050" dirty="0">
                <a:latin typeface="Topmarks" pitchFamily="2" charset="77"/>
              </a:rPr>
              <a:t>– Revisiting Autumn 1 and extending by using figurative language (onomatopoeia, alliteration, simile, rhyme, repetition, emotion). Year 4 also identify pronouns and use them in writing. </a:t>
            </a:r>
          </a:p>
          <a:p>
            <a:r>
              <a:rPr lang="en-US" sz="1050" b="1" dirty="0">
                <a:latin typeface="Topmarks" pitchFamily="2" charset="77"/>
              </a:rPr>
              <a:t>Punctuation </a:t>
            </a:r>
            <a:r>
              <a:rPr lang="en-US" sz="1050" dirty="0">
                <a:latin typeface="Topmarks" pitchFamily="2" charset="77"/>
              </a:rPr>
              <a:t>– Revisiting Autumn 1 and extending by writing command and statements. Beginning to use commas after subordinate clauses when they are place at the start of a sentence. </a:t>
            </a:r>
          </a:p>
          <a:p>
            <a:r>
              <a:rPr lang="en-US" sz="1050" b="1" dirty="0">
                <a:latin typeface="Topmarks" pitchFamily="2" charset="77"/>
              </a:rPr>
              <a:t>Composition</a:t>
            </a:r>
            <a:r>
              <a:rPr lang="en-US" sz="1050" dirty="0">
                <a:latin typeface="Topmarks" pitchFamily="2" charset="77"/>
              </a:rPr>
              <a:t> – Use ideas from their reading and modelled examples to plan their own writing, proofread, compose and rehearse sentences orally. Year 4 also draft, redraft and edit their writing and </a:t>
            </a:r>
            <a:r>
              <a:rPr lang="en-US" sz="1050" dirty="0" err="1">
                <a:latin typeface="Topmarks" pitchFamily="2" charset="77"/>
              </a:rPr>
              <a:t>organise</a:t>
            </a:r>
            <a:r>
              <a:rPr lang="en-US" sz="1050" dirty="0">
                <a:latin typeface="Topmarks" pitchFamily="2" charset="77"/>
              </a:rPr>
              <a:t> their writing into paragraphs around a theme. </a:t>
            </a:r>
          </a:p>
        </p:txBody>
      </p:sp>
      <p:sp>
        <p:nvSpPr>
          <p:cNvPr id="37" name="CustomShape 1"/>
          <p:cNvSpPr/>
          <p:nvPr/>
        </p:nvSpPr>
        <p:spPr>
          <a:xfrm>
            <a:off x="7237080" y="5517063"/>
            <a:ext cx="2263320" cy="1090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3812653" y="5172324"/>
            <a:ext cx="3148200" cy="1600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9" name="CustomShape 3"/>
          <p:cNvSpPr/>
          <p:nvPr/>
        </p:nvSpPr>
        <p:spPr>
          <a:xfrm>
            <a:off x="5761800" y="96840"/>
            <a:ext cx="6215760" cy="748080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720" tIns="36720" rIns="36720" bIns="3672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Badgers Class Curriculum Overview—Autumn 2</a:t>
            </a: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Enquiry 1: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How can we find out about people in Bourton in the past?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4273117" y="3672105"/>
            <a:ext cx="4318920" cy="107530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3" name="CustomShape 6"/>
          <p:cNvSpPr/>
          <p:nvPr/>
        </p:nvSpPr>
        <p:spPr>
          <a:xfrm>
            <a:off x="4289850" y="1349946"/>
            <a:ext cx="4327560" cy="21385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4" name="CustomShape 7"/>
          <p:cNvSpPr/>
          <p:nvPr/>
        </p:nvSpPr>
        <p:spPr>
          <a:xfrm>
            <a:off x="8771937" y="4013915"/>
            <a:ext cx="3256200" cy="1137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213840" y="6224655"/>
            <a:ext cx="3256200" cy="4514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GB" sz="12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 - The four seasons</a:t>
            </a:r>
            <a:endParaRPr lang="en-GB" sz="12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47" name="CustomShape 10"/>
          <p:cNvSpPr/>
          <p:nvPr/>
        </p:nvSpPr>
        <p:spPr>
          <a:xfrm>
            <a:off x="213840" y="5099343"/>
            <a:ext cx="3247317" cy="54897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endParaRPr lang="en-GB" sz="600" kern="100" dirty="0">
              <a:effectLst/>
              <a:latin typeface="Topmarks" pitchFamily="2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48" name="CustomShape 11"/>
          <p:cNvSpPr/>
          <p:nvPr/>
        </p:nvSpPr>
        <p:spPr>
          <a:xfrm>
            <a:off x="63959" y="1107057"/>
            <a:ext cx="4114636" cy="404948"/>
          </a:xfrm>
          <a:prstGeom prst="roundRect">
            <a:avLst>
              <a:gd name="adj" fmla="val 16667"/>
            </a:avLst>
          </a:prstGeom>
          <a:solidFill>
            <a:srgbClr val="FD87E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Authors and Readers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49" name="CustomShape 12"/>
          <p:cNvSpPr/>
          <p:nvPr/>
        </p:nvSpPr>
        <p:spPr>
          <a:xfrm>
            <a:off x="204957" y="4768470"/>
            <a:ext cx="3256200" cy="451440"/>
          </a:xfrm>
          <a:prstGeom prst="roundRect">
            <a:avLst>
              <a:gd name="adj" fmla="val 16667"/>
            </a:avLst>
          </a:prstGeom>
          <a:solidFill>
            <a:srgbClr val="EA938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Athletes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0" name="CustomShape 13"/>
          <p:cNvSpPr/>
          <p:nvPr/>
        </p:nvSpPr>
        <p:spPr>
          <a:xfrm>
            <a:off x="213840" y="5772855"/>
            <a:ext cx="3256200" cy="45144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Linguists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51" name="CustomShape 14"/>
          <p:cNvSpPr/>
          <p:nvPr/>
        </p:nvSpPr>
        <p:spPr>
          <a:xfrm>
            <a:off x="3811056" y="4818995"/>
            <a:ext cx="3148200" cy="503640"/>
          </a:xfrm>
          <a:prstGeom prst="roundRect">
            <a:avLst>
              <a:gd name="adj" fmla="val 16667"/>
            </a:avLst>
          </a:prstGeom>
          <a:solidFill>
            <a:srgbClr val="B3EF95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Artists and Engineers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2" name="CustomShape 15"/>
          <p:cNvSpPr/>
          <p:nvPr/>
        </p:nvSpPr>
        <p:spPr>
          <a:xfrm>
            <a:off x="4294170" y="1125244"/>
            <a:ext cx="4318920" cy="464760"/>
          </a:xfrm>
          <a:prstGeom prst="roundRect">
            <a:avLst>
              <a:gd name="adj" fmla="val 16667"/>
            </a:avLst>
          </a:prstGeom>
          <a:solidFill>
            <a:srgbClr val="90A8F4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Historians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53" name="CustomShape 16"/>
          <p:cNvSpPr/>
          <p:nvPr/>
        </p:nvSpPr>
        <p:spPr>
          <a:xfrm>
            <a:off x="8771937" y="3607115"/>
            <a:ext cx="3256200" cy="491760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Philosophers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4" name="CustomShape 17"/>
          <p:cNvSpPr/>
          <p:nvPr/>
        </p:nvSpPr>
        <p:spPr>
          <a:xfrm>
            <a:off x="8721360" y="925560"/>
            <a:ext cx="3256200" cy="4892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Mathematicians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5" name="CustomShape 18"/>
          <p:cNvSpPr/>
          <p:nvPr/>
        </p:nvSpPr>
        <p:spPr>
          <a:xfrm>
            <a:off x="4264477" y="3589966"/>
            <a:ext cx="4327560" cy="451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Geographers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56" name="CustomShape 19"/>
          <p:cNvSpPr/>
          <p:nvPr/>
        </p:nvSpPr>
        <p:spPr>
          <a:xfrm>
            <a:off x="9726840" y="5643000"/>
            <a:ext cx="2263320" cy="10371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57" name="CustomShape 20"/>
          <p:cNvSpPr/>
          <p:nvPr/>
        </p:nvSpPr>
        <p:spPr>
          <a:xfrm>
            <a:off x="9726840" y="5191200"/>
            <a:ext cx="2263320" cy="451440"/>
          </a:xfrm>
          <a:prstGeom prst="roundRect">
            <a:avLst>
              <a:gd name="adj" fmla="val 16667"/>
            </a:avLst>
          </a:prstGeom>
          <a:solidFill>
            <a:srgbClr val="F2F29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Aptos"/>
                <a:ea typeface="DejaVu Sans"/>
              </a:rPr>
              <a:t>Being computer scientists</a:t>
            </a:r>
            <a:endParaRPr lang="en-GB" sz="1600" b="0" strike="noStrike" spc="-1" dirty="0">
              <a:latin typeface="Arial"/>
            </a:endParaRPr>
          </a:p>
        </p:txBody>
      </p:sp>
      <p:pic>
        <p:nvPicPr>
          <p:cNvPr id="58" name="Picture 26"/>
          <p:cNvPicPr/>
          <p:nvPr/>
        </p:nvPicPr>
        <p:blipFill>
          <a:blip r:embed="rId3"/>
          <a:stretch/>
        </p:blipFill>
        <p:spPr>
          <a:xfrm>
            <a:off x="3037098" y="4180569"/>
            <a:ext cx="535118" cy="841335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8"/>
          <p:cNvPicPr/>
          <p:nvPr/>
        </p:nvPicPr>
        <p:blipFill>
          <a:blip r:embed="rId4"/>
          <a:stretch/>
        </p:blipFill>
        <p:spPr>
          <a:xfrm>
            <a:off x="6589620" y="5845872"/>
            <a:ext cx="534240" cy="896142"/>
          </a:xfrm>
          <a:prstGeom prst="rect">
            <a:avLst/>
          </a:prstGeom>
          <a:ln w="0">
            <a:noFill/>
          </a:ln>
        </p:spPr>
      </p:pic>
      <p:pic>
        <p:nvPicPr>
          <p:cNvPr id="60" name="Picture 30"/>
          <p:cNvPicPr/>
          <p:nvPr/>
        </p:nvPicPr>
        <p:blipFill>
          <a:blip r:embed="rId5"/>
          <a:stretch/>
        </p:blipFill>
        <p:spPr>
          <a:xfrm>
            <a:off x="8007483" y="3694058"/>
            <a:ext cx="518400" cy="95436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32"/>
          <p:cNvPicPr/>
          <p:nvPr/>
        </p:nvPicPr>
        <p:blipFill>
          <a:blip r:embed="rId6"/>
          <a:stretch/>
        </p:blipFill>
        <p:spPr>
          <a:xfrm>
            <a:off x="8037070" y="896056"/>
            <a:ext cx="588980" cy="1013353"/>
          </a:xfrm>
          <a:prstGeom prst="rect">
            <a:avLst/>
          </a:prstGeom>
          <a:ln w="0">
            <a:noFill/>
          </a:ln>
        </p:spPr>
      </p:pic>
      <p:pic>
        <p:nvPicPr>
          <p:cNvPr id="62" name="Picture 34"/>
          <p:cNvPicPr/>
          <p:nvPr/>
        </p:nvPicPr>
        <p:blipFill>
          <a:blip r:embed="rId7"/>
          <a:stretch/>
        </p:blipFill>
        <p:spPr>
          <a:xfrm>
            <a:off x="3196597" y="5803861"/>
            <a:ext cx="536558" cy="872234"/>
          </a:xfrm>
          <a:prstGeom prst="rect">
            <a:avLst/>
          </a:prstGeom>
          <a:ln w="0">
            <a:noFill/>
          </a:ln>
        </p:spPr>
      </p:pic>
      <p:pic>
        <p:nvPicPr>
          <p:cNvPr id="63" name="Picture 36"/>
          <p:cNvPicPr/>
          <p:nvPr/>
        </p:nvPicPr>
        <p:blipFill>
          <a:blip r:embed="rId8"/>
          <a:stretch/>
        </p:blipFill>
        <p:spPr>
          <a:xfrm>
            <a:off x="11202641" y="2554920"/>
            <a:ext cx="445074" cy="915755"/>
          </a:xfrm>
          <a:prstGeom prst="rect">
            <a:avLst/>
          </a:prstGeom>
          <a:ln w="0">
            <a:noFill/>
          </a:ln>
        </p:spPr>
      </p:pic>
      <p:pic>
        <p:nvPicPr>
          <p:cNvPr id="64" name="Picture 38"/>
          <p:cNvPicPr/>
          <p:nvPr/>
        </p:nvPicPr>
        <p:blipFill>
          <a:blip r:embed="rId9"/>
          <a:stretch/>
        </p:blipFill>
        <p:spPr>
          <a:xfrm>
            <a:off x="9071295" y="5820547"/>
            <a:ext cx="535320" cy="836640"/>
          </a:xfrm>
          <a:prstGeom prst="rect">
            <a:avLst/>
          </a:prstGeom>
          <a:ln w="0">
            <a:noFill/>
          </a:ln>
        </p:spPr>
      </p:pic>
      <p:sp>
        <p:nvSpPr>
          <p:cNvPr id="65" name="CustomShape 21"/>
          <p:cNvSpPr/>
          <p:nvPr/>
        </p:nvSpPr>
        <p:spPr>
          <a:xfrm>
            <a:off x="7237080" y="5287955"/>
            <a:ext cx="2263320" cy="451440"/>
          </a:xfrm>
          <a:prstGeom prst="roundRect">
            <a:avLst>
              <a:gd name="adj" fmla="val 16667"/>
            </a:avLst>
          </a:prstGeom>
          <a:solidFill>
            <a:srgbClr val="CAF1F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DejaVu Sans"/>
              </a:rPr>
              <a:t>Being a Musician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66" name="Picture 43"/>
          <p:cNvPicPr/>
          <p:nvPr/>
        </p:nvPicPr>
        <p:blipFill>
          <a:blip r:embed="rId10"/>
          <a:stretch/>
        </p:blipFill>
        <p:spPr>
          <a:xfrm>
            <a:off x="11550246" y="4286866"/>
            <a:ext cx="396360" cy="81792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45"/>
          <p:cNvPicPr/>
          <p:nvPr/>
        </p:nvPicPr>
        <p:blipFill>
          <a:blip r:embed="rId11"/>
          <a:stretch/>
        </p:blipFill>
        <p:spPr>
          <a:xfrm>
            <a:off x="3552984" y="1156974"/>
            <a:ext cx="446568" cy="1024841"/>
          </a:xfrm>
          <a:prstGeom prst="rect">
            <a:avLst/>
          </a:prstGeom>
          <a:ln w="0">
            <a:noFill/>
          </a:ln>
        </p:spPr>
      </p:pic>
      <p:pic>
        <p:nvPicPr>
          <p:cNvPr id="69" name="Picture 49"/>
          <p:cNvPicPr/>
          <p:nvPr/>
        </p:nvPicPr>
        <p:blipFill>
          <a:blip r:embed="rId12"/>
          <a:stretch/>
        </p:blipFill>
        <p:spPr>
          <a:xfrm>
            <a:off x="241250" y="4813186"/>
            <a:ext cx="442552" cy="758049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A group of people holding books&#10;&#10;Description automatically generated">
            <a:extLst>
              <a:ext uri="{FF2B5EF4-FFF2-40B4-BE49-F238E27FC236}">
                <a16:creationId xmlns:a16="http://schemas.microsoft.com/office/drawing/2014/main" id="{1338AEF1-C58E-F3DA-009F-BDFB3C0E02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7" y="47120"/>
            <a:ext cx="5149304" cy="98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DD9DBA-DB4F-7F07-4FFB-174ACF76F4B1}"/>
              </a:ext>
            </a:extLst>
          </p:cNvPr>
          <p:cNvSpPr txBox="1"/>
          <p:nvPr/>
        </p:nvSpPr>
        <p:spPr>
          <a:xfrm>
            <a:off x="8721360" y="4153122"/>
            <a:ext cx="29764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- Christianity - How do Christians show that reconciliation with God and others is important? </a:t>
            </a:r>
          </a:p>
          <a:p>
            <a:endParaRPr lang="en-GB" sz="1100" kern="100" dirty="0">
              <a:effectLst/>
              <a:latin typeface="Topmarks" pitchFamily="2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en-GB" sz="1100" kern="100" dirty="0"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 - </a:t>
            </a:r>
            <a:r>
              <a:rPr lang="en-GB" sz="1100" kern="100" dirty="0" err="1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Stormbreak</a:t>
            </a:r>
            <a:r>
              <a:rPr lang="en-GB" sz="11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/PSHE – </a:t>
            </a:r>
            <a:r>
              <a:rPr lang="en-GB" sz="1100" kern="0" dirty="0">
                <a:solidFill>
                  <a:srgbClr val="000000"/>
                </a:solidFill>
                <a:effectLst/>
                <a:latin typeface="Topmarks" pitchFamily="2" charset="0"/>
                <a:ea typeface="Times New Roman" panose="02020603050405020304" pitchFamily="18" charset="0"/>
                <a:cs typeface="Lucida Sans" panose="020B0602030504020204" pitchFamily="34" charset="0"/>
              </a:rPr>
              <a:t>Resilience</a:t>
            </a:r>
            <a:endParaRPr lang="en-GB" sz="1100" kern="100" dirty="0">
              <a:effectLst/>
              <a:latin typeface="Topmarks" pitchFamily="2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C9CBA-F3C4-14EB-8DE7-199B44EC8E08}"/>
              </a:ext>
            </a:extLst>
          </p:cNvPr>
          <p:cNvSpPr txBox="1"/>
          <p:nvPr/>
        </p:nvSpPr>
        <p:spPr>
          <a:xfrm>
            <a:off x="9737820" y="5636642"/>
            <a:ext cx="221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opmarks" pitchFamily="2" charset="0"/>
              </a:rPr>
              <a:t>- </a:t>
            </a:r>
            <a:r>
              <a:rPr lang="en-GB" sz="10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Creating media – develop an understanding of stop frame animation by investigating if a picture can move. </a:t>
            </a:r>
          </a:p>
          <a:p>
            <a:r>
              <a:rPr lang="en-GB" sz="10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Create a flip book and a story board to animate a short story.</a:t>
            </a:r>
            <a:endParaRPr lang="en-US" sz="1000" dirty="0">
              <a:latin typeface="Topmark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7DCD7-1B2C-D22F-7EAF-B065439E9670}"/>
              </a:ext>
            </a:extLst>
          </p:cNvPr>
          <p:cNvSpPr txBox="1"/>
          <p:nvPr/>
        </p:nvSpPr>
        <p:spPr>
          <a:xfrm>
            <a:off x="7277567" y="5790531"/>
            <a:ext cx="208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kern="100" dirty="0">
              <a:effectLst/>
              <a:latin typeface="Topmarks" pitchFamily="2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en-GB" sz="10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- ‘Winter’ from ‘The Four Seasons’, Allegro non </a:t>
            </a:r>
            <a:r>
              <a:rPr lang="en-GB" sz="1000" kern="100" dirty="0" err="1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molto</a:t>
            </a:r>
            <a:r>
              <a:rPr lang="en-GB" sz="10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 (1st </a:t>
            </a:r>
            <a:r>
              <a:rPr lang="en-GB" sz="1000" kern="100" dirty="0" err="1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mvt</a:t>
            </a:r>
            <a:r>
              <a:rPr lang="en-GB" sz="10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) by Antonio Vivaldi</a:t>
            </a:r>
            <a:endParaRPr lang="en-GB" sz="10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F1976-109F-74FF-1CAC-49330CA9DA56}"/>
              </a:ext>
            </a:extLst>
          </p:cNvPr>
          <p:cNvSpPr txBox="1"/>
          <p:nvPr/>
        </p:nvSpPr>
        <p:spPr>
          <a:xfrm>
            <a:off x="4330885" y="1607088"/>
            <a:ext cx="39900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opmarks" pitchFamily="2" charset="77"/>
              </a:rPr>
              <a:t>Local history study – Using a range of historical sources to explore the lives of people in Bourton in the past</a:t>
            </a:r>
          </a:p>
          <a:p>
            <a:r>
              <a:rPr lang="en-US" sz="1000" dirty="0">
                <a:latin typeface="Topmarks" pitchFamily="2" charset="77"/>
              </a:rPr>
              <a:t>-develop a chronological secure knowledge and understanding of British, </a:t>
            </a:r>
            <a:r>
              <a:rPr lang="en-US" sz="1000" b="1" dirty="0">
                <a:latin typeface="Topmarks" pitchFamily="2" charset="77"/>
              </a:rPr>
              <a:t>local</a:t>
            </a:r>
            <a:r>
              <a:rPr lang="en-US" sz="1000" dirty="0">
                <a:latin typeface="Topmarks" pitchFamily="2" charset="77"/>
              </a:rPr>
              <a:t> and world history, establishing clear narrative within and across the periods they study. </a:t>
            </a:r>
          </a:p>
          <a:p>
            <a:r>
              <a:rPr lang="en-US" sz="1000" dirty="0">
                <a:latin typeface="Topmarks" pitchFamily="2" charset="77"/>
              </a:rPr>
              <a:t>-note connections, contrasts and trends over time and develop the appropriate use of historical terms</a:t>
            </a:r>
          </a:p>
          <a:p>
            <a:r>
              <a:rPr lang="en-US" sz="1000" dirty="0">
                <a:latin typeface="Topmarks" pitchFamily="2" charset="77"/>
              </a:rPr>
              <a:t>–address and sometimes devise historically valid questions about change, cause, similarity and difference and significance</a:t>
            </a:r>
          </a:p>
          <a:p>
            <a:r>
              <a:rPr lang="en-US" sz="1000" dirty="0">
                <a:latin typeface="Topmarks" pitchFamily="2" charset="77"/>
              </a:rPr>
              <a:t>-understand how our knowledge of the past is constructed from a range of 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D8908-4ED4-260A-5FCD-BAFFCDF7888B}"/>
              </a:ext>
            </a:extLst>
          </p:cNvPr>
          <p:cNvSpPr txBox="1"/>
          <p:nvPr/>
        </p:nvSpPr>
        <p:spPr>
          <a:xfrm>
            <a:off x="4330885" y="4166292"/>
            <a:ext cx="386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opmarks" pitchFamily="2" charset="77"/>
              </a:rPr>
              <a:t>-Use maps and digital/computer mapping to locate places and describe features studied.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17155-24E9-9AF3-6783-AD2EC4803FD5}"/>
              </a:ext>
            </a:extLst>
          </p:cNvPr>
          <p:cNvSpPr txBox="1"/>
          <p:nvPr/>
        </p:nvSpPr>
        <p:spPr>
          <a:xfrm>
            <a:off x="3853380" y="5363544"/>
            <a:ext cx="303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opmarks" pitchFamily="2" charset="77"/>
              </a:rPr>
              <a:t>D&amp;T: Evaluate </a:t>
            </a:r>
          </a:p>
          <a:p>
            <a:r>
              <a:rPr lang="en-US" sz="1000" dirty="0">
                <a:latin typeface="Topmarks" pitchFamily="2" charset="77"/>
              </a:rPr>
              <a:t>-understand how key events and individuals in design and technology helped shape the world </a:t>
            </a:r>
          </a:p>
          <a:p>
            <a:r>
              <a:rPr lang="en-US" sz="1000" dirty="0">
                <a:latin typeface="Topmarks" pitchFamily="2" charset="77"/>
              </a:rPr>
              <a:t>Artists: </a:t>
            </a:r>
          </a:p>
          <a:p>
            <a:r>
              <a:rPr lang="en-US" sz="1000" dirty="0">
                <a:latin typeface="Topmarks" pitchFamily="2" charset="77"/>
              </a:rPr>
              <a:t>-improve their mastery of art techniques - focus on painting</a:t>
            </a:r>
          </a:p>
          <a:p>
            <a:r>
              <a:rPr lang="en-US" sz="1000" dirty="0">
                <a:latin typeface="Topmarks" pitchFamily="2" charset="77"/>
              </a:rPr>
              <a:t>-learn about great artists, architects and designers in history.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7EC2-A5C5-49B9-9AFC-AF51D37ACF9E}"/>
              </a:ext>
            </a:extLst>
          </p:cNvPr>
          <p:cNvSpPr txBox="1"/>
          <p:nvPr/>
        </p:nvSpPr>
        <p:spPr>
          <a:xfrm>
            <a:off x="683802" y="5287955"/>
            <a:ext cx="27659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Invasion games – netball</a:t>
            </a:r>
          </a:p>
          <a:p>
            <a:r>
              <a:rPr lang="en-GB" sz="800" kern="100" dirty="0">
                <a:effectLst/>
                <a:latin typeface="Topmarks" pitchFamily="2" charset="0"/>
                <a:ea typeface="NSimSun" panose="02010609030101010101" pitchFamily="49" charset="-122"/>
                <a:cs typeface="Lucida Sans" panose="020B0602030504020204" pitchFamily="34" charset="0"/>
              </a:rPr>
              <a:t>Fitness – balance, coordination and strength</a:t>
            </a:r>
            <a:endParaRPr lang="en-GB" sz="800" kern="10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3782</TotalTime>
  <Words>493</Words>
  <Application>Microsoft Office PowerPoint</Application>
  <PresentationFormat>Widescreen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Liberation Serif</vt:lpstr>
      <vt:lpstr>Topmarks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kelly mccall</dc:creator>
  <dc:description/>
  <cp:lastModifiedBy>Mrs Welshman</cp:lastModifiedBy>
  <cp:revision>10</cp:revision>
  <dcterms:created xsi:type="dcterms:W3CDTF">2024-08-20T06:52:16Z</dcterms:created>
  <dcterms:modified xsi:type="dcterms:W3CDTF">2024-11-08T15:38:25Z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0x010100341289D6E51BA140B6D61F185ACF3435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