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/>
    <p:restoredTop sz="94652"/>
  </p:normalViewPr>
  <p:slideViewPr>
    <p:cSldViewPr snapToGrid="0">
      <p:cViewPr varScale="1">
        <p:scale>
          <a:sx n="70" d="100"/>
          <a:sy n="70" d="100"/>
        </p:scale>
        <p:origin x="12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19524-BC1C-5E4C-80DE-68D0D1B8D3C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86651-A94B-BE4E-83D8-ABFBCA1E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9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86651-A94B-BE4E-83D8-ABFBCA1E4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1800" b="0" strike="noStrike" spc="-1"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8"/>
          <p:cNvSpPr/>
          <p:nvPr/>
        </p:nvSpPr>
        <p:spPr>
          <a:xfrm>
            <a:off x="8712720" y="1073795"/>
            <a:ext cx="3256200" cy="24710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5A74E-EA47-7DFE-D49B-E836691A51E1}"/>
              </a:ext>
            </a:extLst>
          </p:cNvPr>
          <p:cNvSpPr txBox="1"/>
          <p:nvPr/>
        </p:nvSpPr>
        <p:spPr>
          <a:xfrm>
            <a:off x="8733330" y="1448280"/>
            <a:ext cx="31822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opmarks" pitchFamily="2" charset="77"/>
              </a:rPr>
              <a:t>Place Value: </a:t>
            </a:r>
          </a:p>
          <a:p>
            <a:r>
              <a:rPr lang="en-US" sz="1000" dirty="0">
                <a:latin typeface="Topmarks" pitchFamily="2" charset="77"/>
              </a:rPr>
              <a:t>-    Represent and partition numbers up to 1,000/10,000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Topmarks" pitchFamily="2" charset="77"/>
              </a:rPr>
              <a:t>Find 1,10, 100 and 1,000 more or less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Topmarks" pitchFamily="2" charset="77"/>
              </a:rPr>
              <a:t>Number lines to 1,000/10,000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Topmarks" pitchFamily="2" charset="77"/>
              </a:rPr>
              <a:t>Compare and order numbers 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Topmarks" pitchFamily="2" charset="77"/>
              </a:rPr>
              <a:t>Rounding to the nearest 10, 100 and 1,000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Topmarks" pitchFamily="2" charset="77"/>
              </a:rPr>
              <a:t>Roman Numerals </a:t>
            </a:r>
            <a:endParaRPr lang="en-US" sz="1000" b="1" dirty="0">
              <a:latin typeface="Topmarks" pitchFamily="2" charset="77"/>
            </a:endParaRPr>
          </a:p>
          <a:p>
            <a:r>
              <a:rPr lang="en-US" sz="1000" b="1" dirty="0">
                <a:latin typeface="Topmarks" pitchFamily="2" charset="77"/>
              </a:rPr>
              <a:t>Addition and Subtraction: 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Topmarks" pitchFamily="2" charset="77"/>
              </a:rPr>
              <a:t>Addition and subtraction up to 4-digit numbers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Topmarks" pitchFamily="2" charset="77"/>
              </a:rPr>
              <a:t>Estimating answers and inverse operations 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Topmarks" pitchFamily="2" charset="77"/>
              </a:rPr>
              <a:t>Efficient methods</a:t>
            </a:r>
          </a:p>
        </p:txBody>
      </p:sp>
      <p:sp>
        <p:nvSpPr>
          <p:cNvPr id="41" name="CustomShape 4"/>
          <p:cNvSpPr/>
          <p:nvPr/>
        </p:nvSpPr>
        <p:spPr>
          <a:xfrm>
            <a:off x="80672" y="1101403"/>
            <a:ext cx="4107042" cy="3632757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57BF89-2043-AD29-24F4-400F0B5F0B7C}"/>
              </a:ext>
            </a:extLst>
          </p:cNvPr>
          <p:cNvSpPr txBox="1"/>
          <p:nvPr/>
        </p:nvSpPr>
        <p:spPr>
          <a:xfrm>
            <a:off x="110484" y="1533559"/>
            <a:ext cx="4044884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Topmarks" pitchFamily="2" charset="77"/>
              </a:rPr>
              <a:t>Reading for Pleasure – </a:t>
            </a:r>
            <a:r>
              <a:rPr lang="en-US" sz="1050" dirty="0">
                <a:latin typeface="Topmarks" pitchFamily="2" charset="77"/>
              </a:rPr>
              <a:t>Planet Omar</a:t>
            </a:r>
            <a:endParaRPr lang="en-US" sz="1050" b="1" dirty="0">
              <a:latin typeface="Topmarks" pitchFamily="2" charset="77"/>
            </a:endParaRPr>
          </a:p>
          <a:p>
            <a:r>
              <a:rPr lang="en-US" sz="1050" b="1" dirty="0">
                <a:latin typeface="Topmarks" pitchFamily="2" charset="77"/>
              </a:rPr>
              <a:t>My name is not refugee </a:t>
            </a:r>
            <a:r>
              <a:rPr lang="en-US" sz="1050" dirty="0">
                <a:latin typeface="Topmarks" pitchFamily="2" charset="77"/>
              </a:rPr>
              <a:t>– Narrative, diary entry and non-chronological report</a:t>
            </a:r>
          </a:p>
          <a:p>
            <a:r>
              <a:rPr lang="en-US" sz="1050" dirty="0">
                <a:latin typeface="Topmarks" pitchFamily="2" charset="77"/>
              </a:rPr>
              <a:t>Free Verse Performance Poetry </a:t>
            </a:r>
          </a:p>
          <a:p>
            <a:r>
              <a:rPr lang="en-US" sz="1050" b="1" dirty="0">
                <a:latin typeface="Topmarks" pitchFamily="2" charset="77"/>
              </a:rPr>
              <a:t>Grammar </a:t>
            </a:r>
            <a:r>
              <a:rPr lang="en-US" sz="1050" dirty="0">
                <a:latin typeface="Topmarks" pitchFamily="2" charset="77"/>
              </a:rPr>
              <a:t>– use subordinating and coordinating conjunctions, use ‘a’ and ‘an’ correctly, use present and past tense correctly, use expanded noun phrases. Year 4 also use future tense correctly, use standard English verb inflections accurately and use adverbs and adverbials. </a:t>
            </a:r>
          </a:p>
          <a:p>
            <a:r>
              <a:rPr lang="en-US" sz="1050" b="1" dirty="0">
                <a:latin typeface="Topmarks" pitchFamily="2" charset="77"/>
              </a:rPr>
              <a:t>Punctuation </a:t>
            </a:r>
            <a:r>
              <a:rPr lang="en-US" sz="1050" dirty="0">
                <a:latin typeface="Topmarks" pitchFamily="2" charset="77"/>
              </a:rPr>
              <a:t>– use inverted commas, use capital letters, full stops, question marks, exclamation marks and commas for a list. Year 4 also use commas after simple fronted adverbials and use apostrophes for contractions and possession. </a:t>
            </a:r>
          </a:p>
          <a:p>
            <a:r>
              <a:rPr lang="en-US" sz="1050" b="1" dirty="0">
                <a:latin typeface="Topmarks" pitchFamily="2" charset="77"/>
              </a:rPr>
              <a:t>Composition</a:t>
            </a:r>
            <a:r>
              <a:rPr lang="en-US" sz="1050" dirty="0">
                <a:latin typeface="Topmarks" pitchFamily="2" charset="77"/>
              </a:rPr>
              <a:t> – Use ideas from their reading and modelled examples to plan their own writing, proofread, compose and rehearse sentences orally. Year 4 also draft, redraft and edit their writing and </a:t>
            </a:r>
            <a:r>
              <a:rPr lang="en-US" sz="1050" dirty="0" err="1">
                <a:latin typeface="Topmarks" pitchFamily="2" charset="77"/>
              </a:rPr>
              <a:t>organise</a:t>
            </a:r>
            <a:r>
              <a:rPr lang="en-US" sz="1050" dirty="0">
                <a:latin typeface="Topmarks" pitchFamily="2" charset="77"/>
              </a:rPr>
              <a:t> their writing into paragraphs around a theme. </a:t>
            </a:r>
          </a:p>
          <a:p>
            <a:endParaRPr lang="en-US" sz="1050" dirty="0">
              <a:latin typeface="Topmarks" pitchFamily="2" charset="77"/>
            </a:endParaRPr>
          </a:p>
          <a:p>
            <a:endParaRPr lang="en-US" sz="1050" dirty="0">
              <a:latin typeface="Topmarks" pitchFamily="2" charset="77"/>
            </a:endParaRPr>
          </a:p>
          <a:p>
            <a:endParaRPr lang="en-US" sz="1050" dirty="0">
              <a:latin typeface="Topmarks" pitchFamily="2" charset="77"/>
            </a:endParaRPr>
          </a:p>
        </p:txBody>
      </p:sp>
      <p:sp>
        <p:nvSpPr>
          <p:cNvPr id="37" name="CustomShape 1"/>
          <p:cNvSpPr/>
          <p:nvPr/>
        </p:nvSpPr>
        <p:spPr>
          <a:xfrm>
            <a:off x="7237080" y="5517063"/>
            <a:ext cx="2263320" cy="10908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8" name="CustomShape 2"/>
          <p:cNvSpPr/>
          <p:nvPr/>
        </p:nvSpPr>
        <p:spPr>
          <a:xfrm>
            <a:off x="3812176" y="5344483"/>
            <a:ext cx="3148200" cy="1390841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9" name="CustomShape 3"/>
          <p:cNvSpPr/>
          <p:nvPr/>
        </p:nvSpPr>
        <p:spPr>
          <a:xfrm>
            <a:off x="5761800" y="96840"/>
            <a:ext cx="6215760" cy="748080"/>
          </a:xfrm>
          <a:prstGeom prst="roundRect">
            <a:avLst>
              <a:gd name="adj" fmla="val 16667"/>
            </a:avLst>
          </a:prstGeom>
          <a:solidFill>
            <a:srgbClr val="FDE3F8"/>
          </a:solidFill>
          <a:ln w="254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Badgers Class Curriculum Overview—Autumn 1</a:t>
            </a: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Enquiry 1:  What is a shadow?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42" name="CustomShape 5"/>
          <p:cNvSpPr/>
          <p:nvPr/>
        </p:nvSpPr>
        <p:spPr>
          <a:xfrm>
            <a:off x="4267964" y="3300996"/>
            <a:ext cx="4318920" cy="140307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3" name="CustomShape 6"/>
          <p:cNvSpPr/>
          <p:nvPr/>
        </p:nvSpPr>
        <p:spPr>
          <a:xfrm>
            <a:off x="4289850" y="1349947"/>
            <a:ext cx="4327560" cy="157896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4" name="CustomShape 7"/>
          <p:cNvSpPr/>
          <p:nvPr/>
        </p:nvSpPr>
        <p:spPr>
          <a:xfrm>
            <a:off x="8771937" y="4013915"/>
            <a:ext cx="3256200" cy="11376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46" name="CustomShape 9"/>
          <p:cNvSpPr/>
          <p:nvPr/>
        </p:nvSpPr>
        <p:spPr>
          <a:xfrm>
            <a:off x="213840" y="6224655"/>
            <a:ext cx="3256200" cy="4514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47" name="CustomShape 10"/>
          <p:cNvSpPr/>
          <p:nvPr/>
        </p:nvSpPr>
        <p:spPr>
          <a:xfrm>
            <a:off x="204957" y="5099343"/>
            <a:ext cx="3256200" cy="548977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/>
            <a:endParaRPr lang="en-GB" sz="1800" b="0" strike="noStrike" spc="-1" dirty="0">
              <a:latin typeface="Arial"/>
            </a:endParaRPr>
          </a:p>
          <a:p>
            <a:pPr algn="ctr"/>
            <a:endParaRPr lang="en-GB" sz="1800" b="0" strike="noStrike" spc="-1" dirty="0">
              <a:latin typeface="Arial"/>
            </a:endParaRPr>
          </a:p>
        </p:txBody>
      </p:sp>
      <p:sp>
        <p:nvSpPr>
          <p:cNvPr id="48" name="CustomShape 11"/>
          <p:cNvSpPr/>
          <p:nvPr/>
        </p:nvSpPr>
        <p:spPr>
          <a:xfrm>
            <a:off x="63959" y="1107057"/>
            <a:ext cx="4114636" cy="404948"/>
          </a:xfrm>
          <a:prstGeom prst="roundRect">
            <a:avLst>
              <a:gd name="adj" fmla="val 16667"/>
            </a:avLst>
          </a:prstGeom>
          <a:solidFill>
            <a:srgbClr val="FD87E4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Being Authors and Readers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49" name="CustomShape 12"/>
          <p:cNvSpPr/>
          <p:nvPr/>
        </p:nvSpPr>
        <p:spPr>
          <a:xfrm>
            <a:off x="204957" y="4768470"/>
            <a:ext cx="3256200" cy="451440"/>
          </a:xfrm>
          <a:prstGeom prst="roundRect">
            <a:avLst>
              <a:gd name="adj" fmla="val 16667"/>
            </a:avLst>
          </a:prstGeom>
          <a:solidFill>
            <a:srgbClr val="EA9382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Athletes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50" name="CustomShape 13"/>
          <p:cNvSpPr/>
          <p:nvPr/>
        </p:nvSpPr>
        <p:spPr>
          <a:xfrm>
            <a:off x="213840" y="5772855"/>
            <a:ext cx="3256200" cy="45144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Linguists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51" name="CustomShape 14"/>
          <p:cNvSpPr/>
          <p:nvPr/>
        </p:nvSpPr>
        <p:spPr>
          <a:xfrm>
            <a:off x="3804082" y="4900965"/>
            <a:ext cx="3148200" cy="503640"/>
          </a:xfrm>
          <a:prstGeom prst="roundRect">
            <a:avLst>
              <a:gd name="adj" fmla="val 16667"/>
            </a:avLst>
          </a:prstGeom>
          <a:solidFill>
            <a:srgbClr val="B3EF95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Artists and Engineers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52" name="CustomShape 15"/>
          <p:cNvSpPr/>
          <p:nvPr/>
        </p:nvSpPr>
        <p:spPr>
          <a:xfrm>
            <a:off x="4267964" y="3093462"/>
            <a:ext cx="4318920" cy="464760"/>
          </a:xfrm>
          <a:prstGeom prst="roundRect">
            <a:avLst>
              <a:gd name="adj" fmla="val 16667"/>
            </a:avLst>
          </a:prstGeom>
          <a:solidFill>
            <a:srgbClr val="90A8F4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Historians and Geographers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53" name="CustomShape 16"/>
          <p:cNvSpPr/>
          <p:nvPr/>
        </p:nvSpPr>
        <p:spPr>
          <a:xfrm>
            <a:off x="8771937" y="3607115"/>
            <a:ext cx="3256200" cy="491760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Philosophers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54" name="CustomShape 17"/>
          <p:cNvSpPr/>
          <p:nvPr/>
        </p:nvSpPr>
        <p:spPr>
          <a:xfrm>
            <a:off x="8721360" y="925560"/>
            <a:ext cx="3256200" cy="4892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Mathematicians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55" name="CustomShape 18"/>
          <p:cNvSpPr/>
          <p:nvPr/>
        </p:nvSpPr>
        <p:spPr>
          <a:xfrm>
            <a:off x="4283024" y="1134724"/>
            <a:ext cx="4327560" cy="45144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Scientists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56" name="CustomShape 19"/>
          <p:cNvSpPr/>
          <p:nvPr/>
        </p:nvSpPr>
        <p:spPr>
          <a:xfrm>
            <a:off x="9726840" y="5643000"/>
            <a:ext cx="2263320" cy="103716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57" name="CustomShape 20"/>
          <p:cNvSpPr/>
          <p:nvPr/>
        </p:nvSpPr>
        <p:spPr>
          <a:xfrm>
            <a:off x="9726840" y="5191200"/>
            <a:ext cx="2263320" cy="451440"/>
          </a:xfrm>
          <a:prstGeom prst="roundRect">
            <a:avLst>
              <a:gd name="adj" fmla="val 16667"/>
            </a:avLst>
          </a:prstGeom>
          <a:solidFill>
            <a:srgbClr val="F2F292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Being computer scientists</a:t>
            </a:r>
            <a:endParaRPr lang="en-GB" sz="1600" b="0" strike="noStrike" spc="-1" dirty="0">
              <a:latin typeface="Arial"/>
            </a:endParaRPr>
          </a:p>
        </p:txBody>
      </p:sp>
      <p:pic>
        <p:nvPicPr>
          <p:cNvPr id="58" name="Picture 26"/>
          <p:cNvPicPr/>
          <p:nvPr/>
        </p:nvPicPr>
        <p:blipFill>
          <a:blip r:embed="rId3"/>
          <a:stretch/>
        </p:blipFill>
        <p:spPr>
          <a:xfrm>
            <a:off x="3085297" y="4386364"/>
            <a:ext cx="616649" cy="743172"/>
          </a:xfrm>
          <a:prstGeom prst="rect">
            <a:avLst/>
          </a:prstGeom>
          <a:ln w="0">
            <a:noFill/>
          </a:ln>
        </p:spPr>
      </p:pic>
      <p:pic>
        <p:nvPicPr>
          <p:cNvPr id="59" name="Picture 28"/>
          <p:cNvPicPr/>
          <p:nvPr/>
        </p:nvPicPr>
        <p:blipFill>
          <a:blip r:embed="rId4"/>
          <a:stretch/>
        </p:blipFill>
        <p:spPr>
          <a:xfrm>
            <a:off x="6635740" y="5711721"/>
            <a:ext cx="534240" cy="896142"/>
          </a:xfrm>
          <a:prstGeom prst="rect">
            <a:avLst/>
          </a:prstGeom>
          <a:ln w="0">
            <a:noFill/>
          </a:ln>
        </p:spPr>
      </p:pic>
      <p:pic>
        <p:nvPicPr>
          <p:cNvPr id="60" name="Picture 30"/>
          <p:cNvPicPr/>
          <p:nvPr/>
        </p:nvPicPr>
        <p:blipFill>
          <a:blip r:embed="rId5"/>
          <a:stretch/>
        </p:blipFill>
        <p:spPr>
          <a:xfrm>
            <a:off x="8202744" y="3692129"/>
            <a:ext cx="518400" cy="95436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32"/>
          <p:cNvPicPr/>
          <p:nvPr/>
        </p:nvPicPr>
        <p:blipFill>
          <a:blip r:embed="rId6"/>
          <a:stretch/>
        </p:blipFill>
        <p:spPr>
          <a:xfrm>
            <a:off x="4045379" y="4158599"/>
            <a:ext cx="464040" cy="88614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34"/>
          <p:cNvPicPr/>
          <p:nvPr/>
        </p:nvPicPr>
        <p:blipFill>
          <a:blip r:embed="rId7"/>
          <a:stretch/>
        </p:blipFill>
        <p:spPr>
          <a:xfrm>
            <a:off x="3196597" y="5803861"/>
            <a:ext cx="536558" cy="872234"/>
          </a:xfrm>
          <a:prstGeom prst="rect">
            <a:avLst/>
          </a:prstGeom>
          <a:ln w="0">
            <a:noFill/>
          </a:ln>
        </p:spPr>
      </p:pic>
      <p:pic>
        <p:nvPicPr>
          <p:cNvPr id="63" name="Picture 36"/>
          <p:cNvPicPr/>
          <p:nvPr/>
        </p:nvPicPr>
        <p:blipFill>
          <a:blip r:embed="rId8"/>
          <a:stretch/>
        </p:blipFill>
        <p:spPr>
          <a:xfrm>
            <a:off x="11507055" y="2218794"/>
            <a:ext cx="557175" cy="1050395"/>
          </a:xfrm>
          <a:prstGeom prst="rect">
            <a:avLst/>
          </a:prstGeom>
          <a:ln w="0">
            <a:noFill/>
          </a:ln>
        </p:spPr>
      </p:pic>
      <p:pic>
        <p:nvPicPr>
          <p:cNvPr id="64" name="Picture 38"/>
          <p:cNvPicPr/>
          <p:nvPr/>
        </p:nvPicPr>
        <p:blipFill>
          <a:blip r:embed="rId9"/>
          <a:stretch/>
        </p:blipFill>
        <p:spPr>
          <a:xfrm>
            <a:off x="9071295" y="5820547"/>
            <a:ext cx="535320" cy="836640"/>
          </a:xfrm>
          <a:prstGeom prst="rect">
            <a:avLst/>
          </a:prstGeom>
          <a:ln w="0">
            <a:noFill/>
          </a:ln>
        </p:spPr>
      </p:pic>
      <p:sp>
        <p:nvSpPr>
          <p:cNvPr id="65" name="CustomShape 21"/>
          <p:cNvSpPr/>
          <p:nvPr/>
        </p:nvSpPr>
        <p:spPr>
          <a:xfrm>
            <a:off x="7237080" y="5287955"/>
            <a:ext cx="2263320" cy="451440"/>
          </a:xfrm>
          <a:prstGeom prst="roundRect">
            <a:avLst>
              <a:gd name="adj" fmla="val 16667"/>
            </a:avLst>
          </a:prstGeom>
          <a:solidFill>
            <a:srgbClr val="CAF1F2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a Musician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66" name="Picture 43"/>
          <p:cNvPicPr/>
          <p:nvPr/>
        </p:nvPicPr>
        <p:blipFill>
          <a:blip r:embed="rId10"/>
          <a:stretch/>
        </p:blipFill>
        <p:spPr>
          <a:xfrm>
            <a:off x="11550246" y="4286866"/>
            <a:ext cx="396360" cy="817920"/>
          </a:xfrm>
          <a:prstGeom prst="rect">
            <a:avLst/>
          </a:prstGeom>
          <a:ln w="0">
            <a:noFill/>
          </a:ln>
        </p:spPr>
      </p:pic>
      <p:pic>
        <p:nvPicPr>
          <p:cNvPr id="67" name="Picture 45"/>
          <p:cNvPicPr/>
          <p:nvPr/>
        </p:nvPicPr>
        <p:blipFill>
          <a:blip r:embed="rId11"/>
          <a:stretch/>
        </p:blipFill>
        <p:spPr>
          <a:xfrm>
            <a:off x="3708800" y="1127580"/>
            <a:ext cx="446568" cy="1024841"/>
          </a:xfrm>
          <a:prstGeom prst="rect">
            <a:avLst/>
          </a:prstGeom>
          <a:ln w="0">
            <a:noFill/>
          </a:ln>
        </p:spPr>
      </p:pic>
      <p:pic>
        <p:nvPicPr>
          <p:cNvPr id="68" name="Picture 47"/>
          <p:cNvPicPr/>
          <p:nvPr/>
        </p:nvPicPr>
        <p:blipFill>
          <a:blip r:embed="rId12"/>
          <a:stretch/>
        </p:blipFill>
        <p:spPr>
          <a:xfrm>
            <a:off x="7970268" y="1696483"/>
            <a:ext cx="554572" cy="1122104"/>
          </a:xfrm>
          <a:prstGeom prst="rect">
            <a:avLst/>
          </a:prstGeom>
          <a:ln w="0">
            <a:noFill/>
          </a:ln>
        </p:spPr>
      </p:pic>
      <p:pic>
        <p:nvPicPr>
          <p:cNvPr id="69" name="Picture 49"/>
          <p:cNvPicPr/>
          <p:nvPr/>
        </p:nvPicPr>
        <p:blipFill>
          <a:blip r:embed="rId13"/>
          <a:stretch/>
        </p:blipFill>
        <p:spPr>
          <a:xfrm>
            <a:off x="227479" y="4792734"/>
            <a:ext cx="486184" cy="834032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 descr="A group of people holding books&#10;&#10;Description automatically generated">
            <a:extLst>
              <a:ext uri="{FF2B5EF4-FFF2-40B4-BE49-F238E27FC236}">
                <a16:creationId xmlns:a16="http://schemas.microsoft.com/office/drawing/2014/main" id="{1338AEF1-C58E-F3DA-009F-BDFB3C0E02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7" y="47120"/>
            <a:ext cx="5149304" cy="985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DD9DBA-DB4F-7F07-4FFB-174ACF76F4B1}"/>
              </a:ext>
            </a:extLst>
          </p:cNvPr>
          <p:cNvSpPr txBox="1"/>
          <p:nvPr/>
        </p:nvSpPr>
        <p:spPr>
          <a:xfrm>
            <a:off x="8748000" y="4150355"/>
            <a:ext cx="2976489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100" b="1" strike="noStrike" spc="-1" dirty="0">
                <a:solidFill>
                  <a:srgbClr val="000000"/>
                </a:solidFill>
                <a:latin typeface="Topmarks" pitchFamily="2" charset="77"/>
                <a:ea typeface="DejaVu Sans"/>
              </a:rPr>
              <a:t>Hinduism</a:t>
            </a:r>
            <a:r>
              <a:rPr lang="en-GB" sz="1100" b="0" strike="noStrike" spc="-1" dirty="0">
                <a:solidFill>
                  <a:srgbClr val="000000"/>
                </a:solidFill>
                <a:latin typeface="Topmarks" pitchFamily="2" charset="77"/>
                <a:ea typeface="DejaVu Sans"/>
              </a:rPr>
              <a:t> – How does the story of Rama &amp; Sita inspire Hindus to follow their</a:t>
            </a:r>
            <a:endParaRPr lang="en-GB" sz="1100" b="0" strike="noStrike" spc="-1" dirty="0">
              <a:latin typeface="Topmarks" pitchFamily="2" charset="77"/>
            </a:endParaRPr>
          </a:p>
          <a:p>
            <a:pPr algn="ctr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Topmarks" pitchFamily="2" charset="77"/>
                <a:ea typeface="DejaVu Sans"/>
              </a:rPr>
              <a:t>Dharma?</a:t>
            </a:r>
          </a:p>
          <a:p>
            <a:pPr algn="ctr">
              <a:lnSpc>
                <a:spcPct val="100000"/>
              </a:lnSpc>
            </a:pPr>
            <a:endParaRPr lang="en-GB" sz="1100" b="0" strike="noStrike" spc="-1" dirty="0">
              <a:latin typeface="Topmarks" pitchFamily="2" charset="77"/>
            </a:endParaRPr>
          </a:p>
          <a:p>
            <a:pPr algn="ctr">
              <a:lnSpc>
                <a:spcPct val="100000"/>
              </a:lnSpc>
            </a:pPr>
            <a:r>
              <a:rPr lang="en-GB" sz="1100" b="1" strike="noStrike" spc="-1" dirty="0" err="1">
                <a:solidFill>
                  <a:srgbClr val="000000"/>
                </a:solidFill>
                <a:latin typeface="Topmarks" pitchFamily="2" charset="77"/>
                <a:ea typeface="DejaVu Sans"/>
              </a:rPr>
              <a:t>Stormbreak</a:t>
            </a:r>
            <a:r>
              <a:rPr lang="en-GB" sz="1100" b="1" strike="noStrike" spc="-1" dirty="0">
                <a:solidFill>
                  <a:srgbClr val="000000"/>
                </a:solidFill>
                <a:latin typeface="Topmarks" pitchFamily="2" charset="77"/>
                <a:ea typeface="DejaVu Sans"/>
              </a:rPr>
              <a:t>/PSHE </a:t>
            </a:r>
            <a:r>
              <a:rPr lang="en-GB" sz="1100" b="0" strike="noStrike" spc="-1" dirty="0">
                <a:solidFill>
                  <a:srgbClr val="000000"/>
                </a:solidFill>
                <a:latin typeface="Topmarks" pitchFamily="2" charset="77"/>
                <a:ea typeface="DejaVu Sans"/>
              </a:rPr>
              <a:t>- Relationships</a:t>
            </a:r>
            <a:endParaRPr lang="en-GB" sz="1100" b="0" strike="noStrike" spc="-1" dirty="0">
              <a:latin typeface="Topmarks" pitchFamily="2" charset="77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C9CBA-F3C4-14EB-8DE7-199B44EC8E08}"/>
              </a:ext>
            </a:extLst>
          </p:cNvPr>
          <p:cNvSpPr txBox="1"/>
          <p:nvPr/>
        </p:nvSpPr>
        <p:spPr>
          <a:xfrm>
            <a:off x="9738106" y="5733978"/>
            <a:ext cx="2218500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050" b="1" strike="noStrike" spc="-1" dirty="0">
                <a:solidFill>
                  <a:srgbClr val="000000"/>
                </a:solidFill>
                <a:latin typeface="Topmarks" pitchFamily="2" charset="77"/>
                <a:ea typeface="DejaVu Sans"/>
              </a:rPr>
              <a:t>Computer Systems &amp; Networks</a:t>
            </a:r>
          </a:p>
          <a:p>
            <a:pPr>
              <a:lnSpc>
                <a:spcPct val="100000"/>
              </a:lnSpc>
            </a:pPr>
            <a:endParaRPr lang="en-GB" sz="1100" b="1" strike="noStrike" spc="-1" dirty="0">
              <a:latin typeface="Topmarks" pitchFamily="2" charset="77"/>
            </a:endParaRPr>
          </a:p>
          <a:p>
            <a:pPr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Topmarks" pitchFamily="2" charset="77"/>
                <a:ea typeface="DejaVu Sans"/>
              </a:rPr>
              <a:t>How computers are connected</a:t>
            </a:r>
            <a:endParaRPr lang="en-GB" sz="1100" b="0" strike="noStrike" spc="-1" dirty="0">
              <a:latin typeface="Topmarks" pitchFamily="2" charset="77"/>
            </a:endParaRPr>
          </a:p>
          <a:p>
            <a:pPr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Topmarks" pitchFamily="2" charset="77"/>
                <a:ea typeface="DejaVu Sans"/>
              </a:rPr>
              <a:t>How digital devices function</a:t>
            </a:r>
            <a:endParaRPr lang="en-GB" sz="1100" b="0" strike="noStrike" spc="-1" dirty="0">
              <a:latin typeface="Topmarks" pitchFamily="2" charset="77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7DCD7-1B2C-D22F-7EAF-B065439E9670}"/>
              </a:ext>
            </a:extLst>
          </p:cNvPr>
          <p:cNvSpPr txBox="1"/>
          <p:nvPr/>
        </p:nvSpPr>
        <p:spPr>
          <a:xfrm>
            <a:off x="7277567" y="5790531"/>
            <a:ext cx="20867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Topmarks" pitchFamily="2" charset="77"/>
                <a:ea typeface="DejaVu Sans"/>
              </a:rPr>
              <a:t>Three Little Birds - </a:t>
            </a:r>
            <a:endParaRPr lang="en-GB" sz="1100" b="0" strike="noStrike" spc="-1" dirty="0">
              <a:latin typeface="Topmarks" pitchFamily="2" charset="77"/>
            </a:endParaRPr>
          </a:p>
          <a:p>
            <a:pPr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Topmarks" pitchFamily="2" charset="77"/>
                <a:ea typeface="DejaVu Sans"/>
              </a:rPr>
              <a:t>Listening and appraising Reggae music by Bob Marley </a:t>
            </a:r>
            <a:endParaRPr lang="en-GB" sz="1100" b="0" strike="noStrike" spc="-1" dirty="0">
              <a:latin typeface="Topmarks" pitchFamily="2" charset="77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81141-BEC2-1BE8-BD49-91F6CB68C8DF}"/>
              </a:ext>
            </a:extLst>
          </p:cNvPr>
          <p:cNvSpPr txBox="1"/>
          <p:nvPr/>
        </p:nvSpPr>
        <p:spPr>
          <a:xfrm>
            <a:off x="767439" y="5209750"/>
            <a:ext cx="286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strike="noStrike" spc="-1" dirty="0">
                <a:latin typeface="Topmarks" pitchFamily="2" charset="77"/>
              </a:rPr>
              <a:t>Invasion games – Tag Rugby</a:t>
            </a:r>
          </a:p>
          <a:p>
            <a:r>
              <a:rPr lang="en-GB" sz="1100" b="0" strike="noStrike" spc="-1" dirty="0">
                <a:latin typeface="Topmarks" pitchFamily="2" charset="77"/>
              </a:rPr>
              <a:t>Cricket taught by coaches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04DC60-7CE3-39AF-736F-64CCEB6E301C}"/>
              </a:ext>
            </a:extLst>
          </p:cNvPr>
          <p:cNvSpPr txBox="1"/>
          <p:nvPr/>
        </p:nvSpPr>
        <p:spPr>
          <a:xfrm>
            <a:off x="271074" y="6293943"/>
            <a:ext cx="298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opmarks" pitchFamily="2" charset="77"/>
              </a:rPr>
              <a:t>Instruments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BF1976-109F-74FF-1CAC-49330CA9DA56}"/>
              </a:ext>
            </a:extLst>
          </p:cNvPr>
          <p:cNvSpPr txBox="1"/>
          <p:nvPr/>
        </p:nvSpPr>
        <p:spPr>
          <a:xfrm>
            <a:off x="4330886" y="1607088"/>
            <a:ext cx="386879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opmarks" pitchFamily="2" charset="77"/>
              </a:rPr>
              <a:t>-</a:t>
            </a:r>
            <a:r>
              <a:rPr lang="en-US" sz="1050" dirty="0" err="1">
                <a:latin typeface="Topmarks" pitchFamily="2" charset="77"/>
              </a:rPr>
              <a:t>Recognise</a:t>
            </a:r>
            <a:r>
              <a:rPr lang="en-US" sz="1050" dirty="0">
                <a:latin typeface="Topmarks" pitchFamily="2" charset="77"/>
              </a:rPr>
              <a:t> that light is needed in order to see.</a:t>
            </a:r>
          </a:p>
          <a:p>
            <a:r>
              <a:rPr lang="en-US" sz="1050" dirty="0">
                <a:latin typeface="Topmarks" pitchFamily="2" charset="77"/>
              </a:rPr>
              <a:t>-Understand that dark is the absence of light.</a:t>
            </a:r>
          </a:p>
          <a:p>
            <a:r>
              <a:rPr lang="en-US" sz="1050" dirty="0">
                <a:latin typeface="Topmarks" pitchFamily="2" charset="77"/>
              </a:rPr>
              <a:t>-Notice that light is reflected from surfaces </a:t>
            </a:r>
          </a:p>
          <a:p>
            <a:r>
              <a:rPr lang="en-US" sz="1050" dirty="0">
                <a:latin typeface="Topmarks" pitchFamily="2" charset="77"/>
              </a:rPr>
              <a:t>-</a:t>
            </a:r>
            <a:r>
              <a:rPr lang="en-US" sz="1050" dirty="0" err="1">
                <a:latin typeface="Topmarks" pitchFamily="2" charset="77"/>
              </a:rPr>
              <a:t>Recognise</a:t>
            </a:r>
            <a:r>
              <a:rPr lang="en-US" sz="1050" dirty="0">
                <a:latin typeface="Topmarks" pitchFamily="2" charset="77"/>
              </a:rPr>
              <a:t> that light from the sun can be dangerous</a:t>
            </a:r>
          </a:p>
          <a:p>
            <a:r>
              <a:rPr lang="en-US" sz="1050" dirty="0">
                <a:latin typeface="Topmarks" pitchFamily="2" charset="77"/>
              </a:rPr>
              <a:t>-Understand how shadows are formed </a:t>
            </a:r>
          </a:p>
          <a:p>
            <a:r>
              <a:rPr lang="en-US" sz="1050" b="1" dirty="0">
                <a:latin typeface="Topmarks" pitchFamily="2" charset="77"/>
              </a:rPr>
              <a:t>Working Scientifically:</a:t>
            </a:r>
            <a:r>
              <a:rPr lang="en-US" sz="1050" dirty="0">
                <a:latin typeface="Topmarks" pitchFamily="2" charset="77"/>
              </a:rPr>
              <a:t> What materials are reflective? How does the size of a shadow change?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7D8908-4ED4-260A-5FCD-BAFFCDF7888B}"/>
              </a:ext>
            </a:extLst>
          </p:cNvPr>
          <p:cNvSpPr txBox="1"/>
          <p:nvPr/>
        </p:nvSpPr>
        <p:spPr>
          <a:xfrm>
            <a:off x="4452125" y="3659979"/>
            <a:ext cx="38687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opmarks" pitchFamily="2" charset="77"/>
              </a:rPr>
              <a:t>Where in the world is it daylight all day?</a:t>
            </a:r>
          </a:p>
          <a:p>
            <a:r>
              <a:rPr lang="en-US" sz="1100" dirty="0">
                <a:latin typeface="Topmarks" pitchFamily="2" charset="77"/>
              </a:rPr>
              <a:t>-Identifying the position and significance of the Arctic and Antarctic Circle.</a:t>
            </a:r>
          </a:p>
          <a:p>
            <a:r>
              <a:rPr lang="en-US" sz="1100" dirty="0">
                <a:latin typeface="Topmarks" pitchFamily="2" charset="77"/>
              </a:rPr>
              <a:t>-Explore what life is like in the Arctic and Antarctic Circle.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F17155-24E9-9AF3-6783-AD2EC4803FD5}"/>
              </a:ext>
            </a:extLst>
          </p:cNvPr>
          <p:cNvSpPr txBox="1"/>
          <p:nvPr/>
        </p:nvSpPr>
        <p:spPr>
          <a:xfrm>
            <a:off x="3869280" y="5404605"/>
            <a:ext cx="3035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opmarks" pitchFamily="2" charset="77"/>
              </a:rPr>
              <a:t>How can our puppet move? What is our puppet made of? </a:t>
            </a:r>
          </a:p>
          <a:p>
            <a:r>
              <a:rPr lang="en-US" sz="1100" b="1" dirty="0">
                <a:latin typeface="Topmarks" pitchFamily="2" charset="77"/>
              </a:rPr>
              <a:t>-</a:t>
            </a:r>
            <a:r>
              <a:rPr lang="en-US" sz="1100" dirty="0">
                <a:latin typeface="Topmarks" pitchFamily="2" charset="77"/>
              </a:rPr>
              <a:t>Use simple linkages and levers to create ‘joints’ of a body or levers to make an object move.</a:t>
            </a:r>
          </a:p>
          <a:p>
            <a:r>
              <a:rPr lang="en-US" sz="1100" dirty="0">
                <a:latin typeface="Topmarks" pitchFamily="2" charset="77"/>
              </a:rPr>
              <a:t>-Use a wide range of tool to perform simple practical tasks (cutting, joining).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4CD698D6CF64990C75F19C854B11B" ma:contentTypeVersion="15" ma:contentTypeDescription="Create a new document." ma:contentTypeScope="" ma:versionID="93788a435cff8adf0e58447499e2b72b">
  <xsd:schema xmlns:xsd="http://www.w3.org/2001/XMLSchema" xmlns:xs="http://www.w3.org/2001/XMLSchema" xmlns:p="http://schemas.microsoft.com/office/2006/metadata/properties" xmlns:ns2="bdccc0b4-b3f4-4d4f-8ac6-f0fafbb6fc91" xmlns:ns3="e7848c33-1109-49c8-8997-73457e19e973" xmlns:ns4="bbebf8bf-e87e-47d4-b4c2-3e9f5ffefe7b" xmlns:ns5="ed4955d7-7ab2-40bd-ba0e-eab04460a2cf" targetNamespace="http://schemas.microsoft.com/office/2006/metadata/properties" ma:root="true" ma:fieldsID="2ad5970f80fa8f200497a77963307b10" ns2:_="" ns3:_="" ns4:_="" ns5:_="">
    <xsd:import namespace="bdccc0b4-b3f4-4d4f-8ac6-f0fafbb6fc91"/>
    <xsd:import namespace="e7848c33-1109-49c8-8997-73457e19e973"/>
    <xsd:import namespace="bbebf8bf-e87e-47d4-b4c2-3e9f5ffefe7b"/>
    <xsd:import namespace="ed4955d7-7ab2-40bd-ba0e-eab04460a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4:SharedWithDetails" minOccurs="0"/>
                <xsd:element ref="ns5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cc0b4-b3f4-4d4f-8ac6-f0fafbb6f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48c33-1109-49c8-8997-73457e19e97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9" nillable="true" ma:displayName="Taxonomy Catch All Column" ma:hidden="true" ma:list="{0c8aa3ae-a81d-43af-b98f-17a1b69512fe}" ma:internalName="TaxCatchAll" ma:showField="CatchAllData" ma:web="e7848c33-1109-49c8-8997-73457e19e9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bf8bf-e87e-47d4-b4c2-3e9f5ffefe7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955d7-7ab2-40bd-ba0e-eab04460a2c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8" nillable="true" ma:taxonomy="true" ma:internalName="lcf76f155ced4ddcb4097134ff3c332f" ma:taxonomyFieldName="MediaServiceImageTags" ma:displayName="Image Tags" ma:default="" ma:fieldId="{5cf76f15-5ced-4ddc-b409-7134ff3c332f}" ma:taxonomyMulti="true" ma:sspId="cbbebc78-729c-4697-aad7-957beb29590d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4955d7-7ab2-40bd-ba0e-eab04460a2cf">
      <Terms xmlns="http://schemas.microsoft.com/office/infopath/2007/PartnerControls"/>
    </lcf76f155ced4ddcb4097134ff3c332f>
    <TaxCatchAll xmlns="e7848c33-1109-49c8-8997-73457e19e973" xsi:nil="true"/>
    <SharedWithUsers xmlns="e7848c33-1109-49c8-8997-73457e19e973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966A33-95BD-41C3-9963-DD0F4854DA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ccc0b4-b3f4-4d4f-8ac6-f0fafbb6fc91"/>
    <ds:schemaRef ds:uri="e7848c33-1109-49c8-8997-73457e19e973"/>
    <ds:schemaRef ds:uri="bbebf8bf-e87e-47d4-b4c2-3e9f5ffefe7b"/>
    <ds:schemaRef ds:uri="ed4955d7-7ab2-40bd-ba0e-eab04460a2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40CE1A-E5A6-4CC8-9549-0DCFFDF3C26F}">
  <ds:schemaRefs>
    <ds:schemaRef ds:uri="http://schemas.microsoft.com/office/2006/metadata/properties"/>
    <ds:schemaRef ds:uri="http://schemas.microsoft.com/office/infopath/2007/PartnerControls"/>
    <ds:schemaRef ds:uri="ed4955d7-7ab2-40bd-ba0e-eab04460a2cf"/>
    <ds:schemaRef ds:uri="e7848c33-1109-49c8-8997-73457e19e973"/>
  </ds:schemaRefs>
</ds:datastoreItem>
</file>

<file path=customXml/itemProps3.xml><?xml version="1.0" encoding="utf-8"?>
<ds:datastoreItem xmlns:ds="http://schemas.openxmlformats.org/officeDocument/2006/customXml" ds:itemID="{C07198FB-0FC6-43A7-AFCB-A1E9194BB0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3590</TotalTime>
  <Words>465</Words>
  <Application>Microsoft Office PowerPoint</Application>
  <PresentationFormat>Widescreen</PresentationFormat>
  <Paragraphs>66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Topmarks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Enquiry Map - Badgers Class Autumn 1.pptx</dc:title>
  <dc:subject/>
  <dc:creator>kelly mccall</dc:creator>
  <dc:description/>
  <cp:lastModifiedBy>Tracy</cp:lastModifiedBy>
  <cp:revision>7</cp:revision>
  <dcterms:created xsi:type="dcterms:W3CDTF">2024-08-20T06:52:16Z</dcterms:created>
  <dcterms:modified xsi:type="dcterms:W3CDTF">2025-03-26T10:20:45Z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0x01010010A4CD698D6CF64990C75F19C854B11B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</vt:i4>
  </property>
  <property fmtid="{D5CDD505-2E9C-101B-9397-08002B2CF9AE}" pid="13" name="Order">
    <vt:r8>3600</vt:r8>
  </property>
</Properties>
</file>