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F8"/>
    <a:srgbClr val="FBC9F1"/>
    <a:srgbClr val="C1FBC2"/>
    <a:srgbClr val="CAF1F2"/>
    <a:srgbClr val="F2F292"/>
    <a:srgbClr val="EA9382"/>
    <a:srgbClr val="B3EF95"/>
    <a:srgbClr val="90A8F4"/>
    <a:srgbClr val="9D74B0"/>
    <a:srgbClr val="FD8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66956-B9EB-48A4-AB2A-1ACBFEAB51B4}" type="datetimeFigureOut">
              <a:rPr lang="en-GB" smtClean="0"/>
              <a:t>25/04/2025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BC7F-CA95-4F92-9CCF-944B0BFC5CD0}" type="slidenum">
              <a:rPr lang="en-GB" smtClean="0"/>
              <a:t>‹#›</a:t>
            </a:fld>
            <a:endParaRPr lang="en-GB"/>
          </a:p>
        </p:txBody>
      </p:sp>
    </p:spTree>
    <p:extLst>
      <p:ext uri="{BB962C8B-B14F-4D97-AF65-F5344CB8AC3E}">
        <p14:creationId xmlns:p14="http://schemas.microsoft.com/office/powerpoint/2010/main" val="96857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A0BC7F-CA95-4F92-9CCF-944B0BFC5CD0}" type="slidenum">
              <a:rPr lang="en-GB" smtClean="0"/>
              <a:t>1</a:t>
            </a:fld>
            <a:endParaRPr lang="en-GB"/>
          </a:p>
        </p:txBody>
      </p:sp>
    </p:spTree>
    <p:extLst>
      <p:ext uri="{BB962C8B-B14F-4D97-AF65-F5344CB8AC3E}">
        <p14:creationId xmlns:p14="http://schemas.microsoft.com/office/powerpoint/2010/main" val="205415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4921-E193-EC2E-4FC8-E49711E767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227774-AF56-6F1B-F5C1-BD91CF29E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96C0426-05ED-334D-33F2-29FDC254BB2A}"/>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5" name="Footer Placeholder 4">
            <a:extLst>
              <a:ext uri="{FF2B5EF4-FFF2-40B4-BE49-F238E27FC236}">
                <a16:creationId xmlns:a16="http://schemas.microsoft.com/office/drawing/2014/main" id="{F1509F84-E919-89D2-3707-50C5B1564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81E82-81ED-07C7-3E9A-67B658059E6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0607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865-8B39-DEE2-CC43-02FB6A39A1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D921A5-3F8D-5E90-3E9F-8448DBEC34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C06AB6-584E-8AA4-D36B-55EFAA00E028}"/>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5" name="Footer Placeholder 4">
            <a:extLst>
              <a:ext uri="{FF2B5EF4-FFF2-40B4-BE49-F238E27FC236}">
                <a16:creationId xmlns:a16="http://schemas.microsoft.com/office/drawing/2014/main" id="{45896C80-6B5A-2B88-0980-C9163020F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92206-A522-A058-3498-180C257F764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318573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FF408-7133-7EC9-3C3D-3E8ECADAD8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65F701-0F74-0B7C-AF8E-AC71C29EF8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813882-E36B-6ED1-6FA1-37F71B117419}"/>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5" name="Footer Placeholder 4">
            <a:extLst>
              <a:ext uri="{FF2B5EF4-FFF2-40B4-BE49-F238E27FC236}">
                <a16:creationId xmlns:a16="http://schemas.microsoft.com/office/drawing/2014/main" id="{66F71347-7FC7-3911-E62D-4595E35D9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3E265-7E4C-3ECD-44E1-112A4656343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00804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E0C9-13BC-57F1-7845-98B5D978CF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D606AC-C4FF-F5C1-EE11-5C81E08F33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C72763-F968-30CF-2C9E-900D4D89D52A}"/>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5" name="Footer Placeholder 4">
            <a:extLst>
              <a:ext uri="{FF2B5EF4-FFF2-40B4-BE49-F238E27FC236}">
                <a16:creationId xmlns:a16="http://schemas.microsoft.com/office/drawing/2014/main" id="{86465905-5082-4234-8C2C-E22BB057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A05BE-EAEA-795F-2A45-7CE1029C784F}"/>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2262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37B8-8DEC-F11A-D86B-B2FA4D364F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2723CC-A009-CD41-7AD4-EC87114A0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981B4B-A001-BE94-36C0-D2F23B731D41}"/>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5" name="Footer Placeholder 4">
            <a:extLst>
              <a:ext uri="{FF2B5EF4-FFF2-40B4-BE49-F238E27FC236}">
                <a16:creationId xmlns:a16="http://schemas.microsoft.com/office/drawing/2014/main" id="{008BAA4F-8A2A-0EA9-F29D-B9EAE5532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7611C-21BD-1F1B-03CE-CD8BB913F87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4658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EF8-96E5-1D12-4EF9-66EC5C3781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0B1D143-E498-5013-AD53-678F8A041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B9F0E9-F2E5-CDF5-6A37-A9A69AA6B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6F96293-5F79-5463-83EC-ADE6CEE2B066}"/>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6" name="Footer Placeholder 5">
            <a:extLst>
              <a:ext uri="{FF2B5EF4-FFF2-40B4-BE49-F238E27FC236}">
                <a16:creationId xmlns:a16="http://schemas.microsoft.com/office/drawing/2014/main" id="{6D4657F3-02CF-79D2-4857-8CD3DDA58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EEEA4-741E-E092-4ED6-84E7425F59A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50714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19D4-1C9A-7A1D-72B4-1C0C5DE861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CDA8A5D-C72F-A06A-1625-3492A1487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8AA4ED-CCBC-45CF-361B-68B4DB30FA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AA0C05-74B3-0E4C-6FDA-3FBE3338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CA0616-006A-6628-EAD2-185ED8D47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7B172D-16AE-3BB1-59F2-736353A694C4}"/>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8" name="Footer Placeholder 7">
            <a:extLst>
              <a:ext uri="{FF2B5EF4-FFF2-40B4-BE49-F238E27FC236}">
                <a16:creationId xmlns:a16="http://schemas.microsoft.com/office/drawing/2014/main" id="{9BD1F42D-9357-99EF-EDA0-4551FE5FB9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44915-C979-DFA4-7786-9C569BCC6DD3}"/>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6416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2537-E9DE-CA47-D1A5-AECB06980B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630220-1245-33A2-6E8F-27799CAD61DF}"/>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4" name="Footer Placeholder 3">
            <a:extLst>
              <a:ext uri="{FF2B5EF4-FFF2-40B4-BE49-F238E27FC236}">
                <a16:creationId xmlns:a16="http://schemas.microsoft.com/office/drawing/2014/main" id="{084B37E7-1E80-FFFA-986D-77A734F867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926480-6A70-FEEA-2F84-B68CC82D67C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0107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B695A-FA33-F067-0BBB-FD931C26FAF8}"/>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3" name="Footer Placeholder 2">
            <a:extLst>
              <a:ext uri="{FF2B5EF4-FFF2-40B4-BE49-F238E27FC236}">
                <a16:creationId xmlns:a16="http://schemas.microsoft.com/office/drawing/2014/main" id="{8B6C2FFE-01DC-EEA4-5738-563172505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E660D-642F-4EE1-242B-74692464EF6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61597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D786-1B5C-86C8-E0C3-C6EE74DF8E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7CED0B-C312-CD38-EBF2-A1F409506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1D29937-C8CB-55B2-CA80-3B2EAA465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836EA-628B-0022-E72A-A7CC2058DC91}"/>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6" name="Footer Placeholder 5">
            <a:extLst>
              <a:ext uri="{FF2B5EF4-FFF2-40B4-BE49-F238E27FC236}">
                <a16:creationId xmlns:a16="http://schemas.microsoft.com/office/drawing/2014/main" id="{8EB50F9D-D529-BC6B-2B5C-639F42838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A69A49-10B0-63F8-8071-4F2A7EE856D4}"/>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89498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FD2-832F-DD0A-DD07-B25DF6902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4B65DDD-A841-539D-CF2B-49799CD99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9A77E-5B20-099D-B021-B4204BF7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6BC533-41A7-8114-59C6-9D4C83E28851}"/>
              </a:ext>
            </a:extLst>
          </p:cNvPr>
          <p:cNvSpPr>
            <a:spLocks noGrp="1"/>
          </p:cNvSpPr>
          <p:nvPr>
            <p:ph type="dt" sz="half" idx="10"/>
          </p:nvPr>
        </p:nvSpPr>
        <p:spPr/>
        <p:txBody>
          <a:bodyPr/>
          <a:lstStyle/>
          <a:p>
            <a:fld id="{A94BBD5F-3190-4F4E-8508-58F2C20E80CB}" type="datetimeFigureOut">
              <a:rPr lang="en-GB" smtClean="0"/>
              <a:t>25/04/2025</a:t>
            </a:fld>
            <a:endParaRPr lang="en-GB"/>
          </a:p>
        </p:txBody>
      </p:sp>
      <p:sp>
        <p:nvSpPr>
          <p:cNvPr id="6" name="Footer Placeholder 5">
            <a:extLst>
              <a:ext uri="{FF2B5EF4-FFF2-40B4-BE49-F238E27FC236}">
                <a16:creationId xmlns:a16="http://schemas.microsoft.com/office/drawing/2014/main" id="{13F245EA-97AE-4664-2362-D30E0AA21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249B7-A75A-C155-09BD-6EBEA00D260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1461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F87A5-EB18-EC2E-60AA-0B6B92DD8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FFF2510-2536-19C3-831A-B00233EA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D34797-C8B4-3AA1-8E0A-EB444CD76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BBD5F-3190-4F4E-8508-58F2C20E80CB}" type="datetimeFigureOut">
              <a:rPr lang="en-GB" smtClean="0"/>
              <a:t>25/04/2025</a:t>
            </a:fld>
            <a:endParaRPr lang="en-GB"/>
          </a:p>
        </p:txBody>
      </p:sp>
      <p:sp>
        <p:nvSpPr>
          <p:cNvPr id="5" name="Footer Placeholder 4">
            <a:extLst>
              <a:ext uri="{FF2B5EF4-FFF2-40B4-BE49-F238E27FC236}">
                <a16:creationId xmlns:a16="http://schemas.microsoft.com/office/drawing/2014/main" id="{EC4F68CD-5FE8-FC15-C20A-F1526931E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D682D1-AD7A-22B2-6098-25165AC7E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E7983-E5F8-4F52-BC25-1573CA606A8E}" type="slidenum">
              <a:rPr lang="en-GB" smtClean="0"/>
              <a:t>‹#›</a:t>
            </a:fld>
            <a:endParaRPr lang="en-GB"/>
          </a:p>
        </p:txBody>
      </p:sp>
    </p:spTree>
    <p:extLst>
      <p:ext uri="{BB962C8B-B14F-4D97-AF65-F5344CB8AC3E}">
        <p14:creationId xmlns:p14="http://schemas.microsoft.com/office/powerpoint/2010/main" val="11033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DF72CA4-445D-0A0C-DB0B-A38A98E81245}"/>
              </a:ext>
            </a:extLst>
          </p:cNvPr>
          <p:cNvSpPr/>
          <p:nvPr/>
        </p:nvSpPr>
        <p:spPr>
          <a:xfrm>
            <a:off x="7237224" y="5589316"/>
            <a:ext cx="2263862" cy="10916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a variety of musical instruments.</a:t>
            </a:r>
          </a:p>
        </p:txBody>
      </p:sp>
      <p:sp>
        <p:nvSpPr>
          <p:cNvPr id="20" name="Rectangle: Rounded Corners 19">
            <a:extLst>
              <a:ext uri="{FF2B5EF4-FFF2-40B4-BE49-F238E27FC236}">
                <a16:creationId xmlns:a16="http://schemas.microsoft.com/office/drawing/2014/main" id="{D4FB46BE-741C-E009-A18F-78B2C3EEDCCE}"/>
              </a:ext>
            </a:extLst>
          </p:cNvPr>
          <p:cNvSpPr/>
          <p:nvPr/>
        </p:nvSpPr>
        <p:spPr>
          <a:xfrm>
            <a:off x="3816941" y="5665053"/>
            <a:ext cx="3148751" cy="10158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We will be making pictures of the seaside and junk modelled vehicles. </a:t>
            </a:r>
          </a:p>
        </p:txBody>
      </p:sp>
      <p:sp>
        <p:nvSpPr>
          <p:cNvPr id="4" name="AutoShape 2">
            <a:extLst>
              <a:ext uri="{FF2B5EF4-FFF2-40B4-BE49-F238E27FC236}">
                <a16:creationId xmlns:a16="http://schemas.microsoft.com/office/drawing/2014/main" id="{872A4734-0D03-5AFA-1A5A-1B355B838E86}"/>
              </a:ext>
            </a:extLst>
          </p:cNvPr>
          <p:cNvSpPr>
            <a:spLocks noChangeArrowheads="1"/>
          </p:cNvSpPr>
          <p:nvPr/>
        </p:nvSpPr>
        <p:spPr bwMode="auto">
          <a:xfrm>
            <a:off x="5761703" y="96838"/>
            <a:ext cx="6216445" cy="748736"/>
          </a:xfrm>
          <a:prstGeom prst="roundRect">
            <a:avLst>
              <a:gd name="adj" fmla="val 16667"/>
            </a:avLst>
          </a:prstGeom>
          <a:solidFill>
            <a:srgbClr val="FDE3F8"/>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solidFill>
                  <a:srgbClr val="000000"/>
                </a:solidFill>
                <a:latin typeface="Calibri" panose="020F0502020204030204" pitchFamily="34" charset="0"/>
              </a:rPr>
              <a:t>Hedgehogs</a:t>
            </a:r>
            <a:r>
              <a:rPr kumimoji="0" lang="en-GB" altLang="en-US" sz="1800" b="0" i="0" u="none" strike="noStrike" cap="none" normalizeH="0" baseline="0" dirty="0">
                <a:ln>
                  <a:noFill/>
                </a:ln>
                <a:solidFill>
                  <a:srgbClr val="000000"/>
                </a:solidFill>
                <a:effectLst/>
                <a:latin typeface="Calibri" panose="020F0502020204030204" pitchFamily="34" charset="0"/>
              </a:rPr>
              <a:t> Class Curriculum Overview—</a:t>
            </a:r>
            <a:r>
              <a:rPr lang="en-GB" altLang="en-US" dirty="0">
                <a:solidFill>
                  <a:srgbClr val="000000"/>
                </a:solidFill>
                <a:latin typeface="Calibri" panose="020F0502020204030204" pitchFamily="34" charset="0"/>
              </a:rPr>
              <a:t>Summer 1</a:t>
            </a:r>
            <a:endParaRPr kumimoji="0" lang="en-GB" altLang="en-US" sz="18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Enquiry: Where can we go?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FA054227-91C1-5581-F42F-28ECEB51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52" y="96838"/>
            <a:ext cx="5001618" cy="11845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Rounded Corners 4">
            <a:extLst>
              <a:ext uri="{FF2B5EF4-FFF2-40B4-BE49-F238E27FC236}">
                <a16:creationId xmlns:a16="http://schemas.microsoft.com/office/drawing/2014/main" id="{90B4510D-88AF-CD96-FEE4-894EC606AAE7}"/>
              </a:ext>
            </a:extLst>
          </p:cNvPr>
          <p:cNvSpPr/>
          <p:nvPr/>
        </p:nvSpPr>
        <p:spPr>
          <a:xfrm>
            <a:off x="213850" y="1305949"/>
            <a:ext cx="3354487" cy="31389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reading stories and non-fiction books about visiting the seaside. We will use non-fiction books to find out what is needed for our ‘expedition kit’ for a beach trip. We will be writing our own kit lists so we know what to take. </a:t>
            </a:r>
          </a:p>
        </p:txBody>
      </p:sp>
      <p:sp>
        <p:nvSpPr>
          <p:cNvPr id="6" name="Rectangle: Rounded Corners 5">
            <a:extLst>
              <a:ext uri="{FF2B5EF4-FFF2-40B4-BE49-F238E27FC236}">
                <a16:creationId xmlns:a16="http://schemas.microsoft.com/office/drawing/2014/main" id="{42C3F9F3-3379-36C4-D4A6-3B426DCAAB4B}"/>
              </a:ext>
            </a:extLst>
          </p:cNvPr>
          <p:cNvSpPr/>
          <p:nvPr/>
        </p:nvSpPr>
        <p:spPr>
          <a:xfrm>
            <a:off x="4104963" y="3528991"/>
            <a:ext cx="4319515" cy="16837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receiving a special letter inviting us to go to the beach. We will use maps to locate the place we are going. We will look at different vehicles, comparing those today with ones from the past and decide how we should travel to the beach.</a:t>
            </a:r>
          </a:p>
        </p:txBody>
      </p:sp>
      <p:sp>
        <p:nvSpPr>
          <p:cNvPr id="7" name="Rectangle: Rounded Corners 6">
            <a:extLst>
              <a:ext uri="{FF2B5EF4-FFF2-40B4-BE49-F238E27FC236}">
                <a16:creationId xmlns:a16="http://schemas.microsoft.com/office/drawing/2014/main" id="{25F34DE7-4D2C-AE94-E97D-5E11E45BDCE1}"/>
              </a:ext>
            </a:extLst>
          </p:cNvPr>
          <p:cNvSpPr/>
          <p:nvPr/>
        </p:nvSpPr>
        <p:spPr>
          <a:xfrm>
            <a:off x="4108193" y="1472296"/>
            <a:ext cx="4328330" cy="195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finding out how our school changes in Summer. We will be               looking at planting in the outdoor area. </a:t>
            </a:r>
          </a:p>
        </p:txBody>
      </p:sp>
      <p:sp>
        <p:nvSpPr>
          <p:cNvPr id="8" name="Rectangle: Rounded Corners 7">
            <a:extLst>
              <a:ext uri="{FF2B5EF4-FFF2-40B4-BE49-F238E27FC236}">
                <a16:creationId xmlns:a16="http://schemas.microsoft.com/office/drawing/2014/main" id="{5ADE5355-91FB-0AD4-5C45-0A23D6C0E693}"/>
              </a:ext>
            </a:extLst>
          </p:cNvPr>
          <p:cNvSpPr/>
          <p:nvPr/>
        </p:nvSpPr>
        <p:spPr>
          <a:xfrm>
            <a:off x="8770749" y="4184422"/>
            <a:ext cx="3256949" cy="10916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latin typeface="+mj-lt"/>
              </a:rPr>
              <a:t>We will be learning about looking after ourselves and being healthy. In RE we will be thinking about what makes us special.</a:t>
            </a:r>
            <a:endParaRPr lang="en-GB" sz="1500" dirty="0">
              <a:effectLst/>
              <a:latin typeface="+mj-lt"/>
              <a:ea typeface="Times New Roman" panose="02020603050405020304" pitchFamily="18" charset="0"/>
            </a:endParaRPr>
          </a:p>
          <a:p>
            <a:pPr algn="ctr"/>
            <a:endParaRPr lang="en-GB" sz="1600" dirty="0"/>
          </a:p>
        </p:txBody>
      </p:sp>
      <p:sp>
        <p:nvSpPr>
          <p:cNvPr id="9" name="Rectangle: Rounded Corners 8">
            <a:extLst>
              <a:ext uri="{FF2B5EF4-FFF2-40B4-BE49-F238E27FC236}">
                <a16:creationId xmlns:a16="http://schemas.microsoft.com/office/drawing/2014/main" id="{56BCAF80-3D21-36F3-86A5-26AC5F32B4DA}"/>
              </a:ext>
            </a:extLst>
          </p:cNvPr>
          <p:cNvSpPr/>
          <p:nvPr/>
        </p:nvSpPr>
        <p:spPr>
          <a:xfrm>
            <a:off x="8721201" y="1113460"/>
            <a:ext cx="3256950" cy="24716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using our knowledge of mathematics to show what we know about numbers, counting and understanding doubles and composition of numbers within 20 and     beyond.</a:t>
            </a:r>
          </a:p>
        </p:txBody>
      </p:sp>
      <p:sp>
        <p:nvSpPr>
          <p:cNvPr id="10" name="Rectangle: Rounded Corners 9">
            <a:extLst>
              <a:ext uri="{FF2B5EF4-FFF2-40B4-BE49-F238E27FC236}">
                <a16:creationId xmlns:a16="http://schemas.microsoft.com/office/drawing/2014/main" id="{A860B8DB-657F-2ED4-6F8C-DB6057495FB3}"/>
              </a:ext>
            </a:extLst>
          </p:cNvPr>
          <p:cNvSpPr/>
          <p:nvPr/>
        </p:nvSpPr>
        <p:spPr>
          <a:xfrm>
            <a:off x="213849" y="5842103"/>
            <a:ext cx="3256937" cy="822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Joining in with singing and rhyming.</a:t>
            </a:r>
          </a:p>
        </p:txBody>
      </p:sp>
      <p:sp>
        <p:nvSpPr>
          <p:cNvPr id="11" name="Rectangle: Rounded Corners 10">
            <a:extLst>
              <a:ext uri="{FF2B5EF4-FFF2-40B4-BE49-F238E27FC236}">
                <a16:creationId xmlns:a16="http://schemas.microsoft.com/office/drawing/2014/main" id="{DA8E0F6D-8BCF-5308-41F1-F335C490DEFD}"/>
              </a:ext>
            </a:extLst>
          </p:cNvPr>
          <p:cNvSpPr/>
          <p:nvPr/>
        </p:nvSpPr>
        <p:spPr>
          <a:xfrm>
            <a:off x="213849" y="4063179"/>
            <a:ext cx="3256937" cy="14109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Taking part in class PE sessions  in class and with the visiting sports coaches learning athletics </a:t>
            </a:r>
            <a:r>
              <a:rPr lang="en-GB" sz="1500"/>
              <a:t>skills   we will need for Sports Day! </a:t>
            </a:r>
            <a:endParaRPr lang="en-GB" sz="1500" dirty="0"/>
          </a:p>
        </p:txBody>
      </p:sp>
      <p:sp>
        <p:nvSpPr>
          <p:cNvPr id="12" name="Rectangle: Rounded Corners 11">
            <a:extLst>
              <a:ext uri="{FF2B5EF4-FFF2-40B4-BE49-F238E27FC236}">
                <a16:creationId xmlns:a16="http://schemas.microsoft.com/office/drawing/2014/main" id="{443EA6C6-784C-016C-A32D-288FF7A07689}"/>
              </a:ext>
            </a:extLst>
          </p:cNvPr>
          <p:cNvSpPr/>
          <p:nvPr/>
        </p:nvSpPr>
        <p:spPr>
          <a:xfrm>
            <a:off x="213850" y="1320698"/>
            <a:ext cx="3354487" cy="452283"/>
          </a:xfrm>
          <a:prstGeom prst="roundRect">
            <a:avLst/>
          </a:prstGeom>
          <a:solidFill>
            <a:srgbClr val="FD8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Authors and Readers</a:t>
            </a:r>
          </a:p>
        </p:txBody>
      </p:sp>
      <p:sp>
        <p:nvSpPr>
          <p:cNvPr id="14" name="Rectangle: Rounded Corners 13">
            <a:extLst>
              <a:ext uri="{FF2B5EF4-FFF2-40B4-BE49-F238E27FC236}">
                <a16:creationId xmlns:a16="http://schemas.microsoft.com/office/drawing/2014/main" id="{428BD0FB-2FD5-3BBD-2056-F9C10F51402F}"/>
              </a:ext>
            </a:extLst>
          </p:cNvPr>
          <p:cNvSpPr/>
          <p:nvPr/>
        </p:nvSpPr>
        <p:spPr>
          <a:xfrm>
            <a:off x="213849" y="3992613"/>
            <a:ext cx="3256937" cy="452283"/>
          </a:xfrm>
          <a:prstGeom prst="roundRect">
            <a:avLst/>
          </a:prstGeom>
          <a:solidFill>
            <a:srgbClr val="EA9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Athletes</a:t>
            </a:r>
          </a:p>
        </p:txBody>
      </p:sp>
      <p:sp>
        <p:nvSpPr>
          <p:cNvPr id="15" name="Rectangle: Rounded Corners 14">
            <a:extLst>
              <a:ext uri="{FF2B5EF4-FFF2-40B4-BE49-F238E27FC236}">
                <a16:creationId xmlns:a16="http://schemas.microsoft.com/office/drawing/2014/main" id="{8E88277E-8A73-5FD6-3C99-7F9646E66452}"/>
              </a:ext>
            </a:extLst>
          </p:cNvPr>
          <p:cNvSpPr/>
          <p:nvPr/>
        </p:nvSpPr>
        <p:spPr>
          <a:xfrm>
            <a:off x="213849" y="5537302"/>
            <a:ext cx="3256937" cy="4522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Linguists</a:t>
            </a:r>
          </a:p>
        </p:txBody>
      </p:sp>
      <p:sp>
        <p:nvSpPr>
          <p:cNvPr id="16" name="Rectangle: Rounded Corners 15">
            <a:extLst>
              <a:ext uri="{FF2B5EF4-FFF2-40B4-BE49-F238E27FC236}">
                <a16:creationId xmlns:a16="http://schemas.microsoft.com/office/drawing/2014/main" id="{C1AD3936-8C03-8DC8-24FD-BEB14E5E4EEB}"/>
              </a:ext>
            </a:extLst>
          </p:cNvPr>
          <p:cNvSpPr/>
          <p:nvPr/>
        </p:nvSpPr>
        <p:spPr>
          <a:xfrm>
            <a:off x="3798977" y="5368937"/>
            <a:ext cx="3148750" cy="504479"/>
          </a:xfrm>
          <a:prstGeom prst="roundRect">
            <a:avLst/>
          </a:prstGeom>
          <a:solidFill>
            <a:srgbClr val="B3EF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Artists and Engineers</a:t>
            </a:r>
          </a:p>
        </p:txBody>
      </p:sp>
      <p:sp>
        <p:nvSpPr>
          <p:cNvPr id="17" name="Rectangle: Rounded Corners 16">
            <a:extLst>
              <a:ext uri="{FF2B5EF4-FFF2-40B4-BE49-F238E27FC236}">
                <a16:creationId xmlns:a16="http://schemas.microsoft.com/office/drawing/2014/main" id="{5AE1EC41-4E38-1ED0-F9F7-2AFE3C76765A}"/>
              </a:ext>
            </a:extLst>
          </p:cNvPr>
          <p:cNvSpPr/>
          <p:nvPr/>
        </p:nvSpPr>
        <p:spPr>
          <a:xfrm>
            <a:off x="4104961" y="3113312"/>
            <a:ext cx="4319515" cy="465637"/>
          </a:xfrm>
          <a:prstGeom prst="roundRect">
            <a:avLst/>
          </a:prstGeom>
          <a:solidFill>
            <a:srgbClr val="90A8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Historians and Geographers</a:t>
            </a:r>
          </a:p>
        </p:txBody>
      </p:sp>
      <p:sp>
        <p:nvSpPr>
          <p:cNvPr id="18" name="Rectangle: Rounded Corners 17">
            <a:extLst>
              <a:ext uri="{FF2B5EF4-FFF2-40B4-BE49-F238E27FC236}">
                <a16:creationId xmlns:a16="http://schemas.microsoft.com/office/drawing/2014/main" id="{F57D2D8B-B03E-9A08-34C4-303D3B396BAD}"/>
              </a:ext>
            </a:extLst>
          </p:cNvPr>
          <p:cNvSpPr/>
          <p:nvPr/>
        </p:nvSpPr>
        <p:spPr>
          <a:xfrm>
            <a:off x="8770749" y="3592146"/>
            <a:ext cx="3256949" cy="49232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Philosophers</a:t>
            </a:r>
          </a:p>
        </p:txBody>
      </p:sp>
      <p:sp>
        <p:nvSpPr>
          <p:cNvPr id="19" name="Rectangle: Rounded Corners 18">
            <a:extLst>
              <a:ext uri="{FF2B5EF4-FFF2-40B4-BE49-F238E27FC236}">
                <a16:creationId xmlns:a16="http://schemas.microsoft.com/office/drawing/2014/main" id="{F761A7A9-F914-0F93-B0F5-7ED1684E9A59}"/>
              </a:ext>
            </a:extLst>
          </p:cNvPr>
          <p:cNvSpPr/>
          <p:nvPr/>
        </p:nvSpPr>
        <p:spPr>
          <a:xfrm>
            <a:off x="8721201" y="925433"/>
            <a:ext cx="3256949" cy="48987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Mathematicians</a:t>
            </a:r>
          </a:p>
        </p:txBody>
      </p:sp>
      <p:sp>
        <p:nvSpPr>
          <p:cNvPr id="21" name="Rectangle: Rounded Corners 20">
            <a:extLst>
              <a:ext uri="{FF2B5EF4-FFF2-40B4-BE49-F238E27FC236}">
                <a16:creationId xmlns:a16="http://schemas.microsoft.com/office/drawing/2014/main" id="{AFCCAA88-EE1D-5CCE-E3C4-3854CB8D737E}"/>
              </a:ext>
            </a:extLst>
          </p:cNvPr>
          <p:cNvSpPr/>
          <p:nvPr/>
        </p:nvSpPr>
        <p:spPr>
          <a:xfrm>
            <a:off x="4101645" y="1200027"/>
            <a:ext cx="4328330" cy="45228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Scientists</a:t>
            </a:r>
          </a:p>
        </p:txBody>
      </p:sp>
      <p:sp>
        <p:nvSpPr>
          <p:cNvPr id="22" name="Rectangle: Rounded Corners 21">
            <a:extLst>
              <a:ext uri="{FF2B5EF4-FFF2-40B4-BE49-F238E27FC236}">
                <a16:creationId xmlns:a16="http://schemas.microsoft.com/office/drawing/2014/main" id="{0657BA76-C659-889D-D49F-E171824F1DF1}"/>
              </a:ext>
            </a:extLst>
          </p:cNvPr>
          <p:cNvSpPr/>
          <p:nvPr/>
        </p:nvSpPr>
        <p:spPr>
          <a:xfrm>
            <a:off x="9727011" y="5474109"/>
            <a:ext cx="2263862" cy="11904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logging on in the computer room and using Numbots.</a:t>
            </a:r>
          </a:p>
        </p:txBody>
      </p:sp>
      <p:sp>
        <p:nvSpPr>
          <p:cNvPr id="23" name="Rectangle: Rounded Corners 22">
            <a:extLst>
              <a:ext uri="{FF2B5EF4-FFF2-40B4-BE49-F238E27FC236}">
                <a16:creationId xmlns:a16="http://schemas.microsoft.com/office/drawing/2014/main" id="{8C34107D-7981-4BAE-CC97-15AE0D7E5F4A}"/>
              </a:ext>
            </a:extLst>
          </p:cNvPr>
          <p:cNvSpPr/>
          <p:nvPr/>
        </p:nvSpPr>
        <p:spPr>
          <a:xfrm>
            <a:off x="9727011" y="5212770"/>
            <a:ext cx="2263862" cy="452283"/>
          </a:xfrm>
          <a:prstGeom prst="roundRect">
            <a:avLst/>
          </a:prstGeom>
          <a:solidFill>
            <a:srgbClr val="F2F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Being computer scientists</a:t>
            </a:r>
            <a:endParaRPr lang="en-GB" dirty="0">
              <a:solidFill>
                <a:sysClr val="windowText" lastClr="000000"/>
              </a:solidFill>
            </a:endParaRPr>
          </a:p>
        </p:txBody>
      </p:sp>
      <p:pic>
        <p:nvPicPr>
          <p:cNvPr id="27" name="Picture 26">
            <a:extLst>
              <a:ext uri="{FF2B5EF4-FFF2-40B4-BE49-F238E27FC236}">
                <a16:creationId xmlns:a16="http://schemas.microsoft.com/office/drawing/2014/main" id="{600B2695-CD53-D5FD-53C7-CB47E188C32D}"/>
              </a:ext>
            </a:extLst>
          </p:cNvPr>
          <p:cNvPicPr>
            <a:picLocks noChangeAspect="1"/>
          </p:cNvPicPr>
          <p:nvPr/>
        </p:nvPicPr>
        <p:blipFill>
          <a:blip r:embed="rId4"/>
          <a:stretch>
            <a:fillRect/>
          </a:stretch>
        </p:blipFill>
        <p:spPr>
          <a:xfrm>
            <a:off x="3420553" y="2079215"/>
            <a:ext cx="464869" cy="667331"/>
          </a:xfrm>
          <a:prstGeom prst="rect">
            <a:avLst/>
          </a:prstGeom>
        </p:spPr>
      </p:pic>
      <p:pic>
        <p:nvPicPr>
          <p:cNvPr id="29" name="Picture 28">
            <a:extLst>
              <a:ext uri="{FF2B5EF4-FFF2-40B4-BE49-F238E27FC236}">
                <a16:creationId xmlns:a16="http://schemas.microsoft.com/office/drawing/2014/main" id="{65E5D436-B756-8B97-E285-69D39D779AC2}"/>
              </a:ext>
            </a:extLst>
          </p:cNvPr>
          <p:cNvPicPr>
            <a:picLocks noChangeAspect="1"/>
          </p:cNvPicPr>
          <p:nvPr/>
        </p:nvPicPr>
        <p:blipFill>
          <a:blip r:embed="rId5"/>
          <a:stretch>
            <a:fillRect/>
          </a:stretch>
        </p:blipFill>
        <p:spPr>
          <a:xfrm>
            <a:off x="6754761" y="5861495"/>
            <a:ext cx="397000" cy="769187"/>
          </a:xfrm>
          <a:prstGeom prst="rect">
            <a:avLst/>
          </a:prstGeom>
        </p:spPr>
      </p:pic>
      <p:pic>
        <p:nvPicPr>
          <p:cNvPr id="31" name="Picture 30">
            <a:extLst>
              <a:ext uri="{FF2B5EF4-FFF2-40B4-BE49-F238E27FC236}">
                <a16:creationId xmlns:a16="http://schemas.microsoft.com/office/drawing/2014/main" id="{93CF064B-6D70-9BEE-319B-5974D6CD48A1}"/>
              </a:ext>
            </a:extLst>
          </p:cNvPr>
          <p:cNvPicPr>
            <a:picLocks noChangeAspect="1"/>
          </p:cNvPicPr>
          <p:nvPr/>
        </p:nvPicPr>
        <p:blipFill>
          <a:blip r:embed="rId6"/>
          <a:stretch>
            <a:fillRect/>
          </a:stretch>
        </p:blipFill>
        <p:spPr>
          <a:xfrm>
            <a:off x="8251490" y="4146140"/>
            <a:ext cx="519259" cy="955088"/>
          </a:xfrm>
          <a:prstGeom prst="rect">
            <a:avLst/>
          </a:prstGeom>
        </p:spPr>
      </p:pic>
      <p:pic>
        <p:nvPicPr>
          <p:cNvPr id="33" name="Picture 32">
            <a:extLst>
              <a:ext uri="{FF2B5EF4-FFF2-40B4-BE49-F238E27FC236}">
                <a16:creationId xmlns:a16="http://schemas.microsoft.com/office/drawing/2014/main" id="{D445CD54-E8C3-A2ED-0AE1-A5490A8B583C}"/>
              </a:ext>
            </a:extLst>
          </p:cNvPr>
          <p:cNvPicPr>
            <a:picLocks noChangeAspect="1"/>
          </p:cNvPicPr>
          <p:nvPr/>
        </p:nvPicPr>
        <p:blipFill>
          <a:blip r:embed="rId7"/>
          <a:stretch>
            <a:fillRect/>
          </a:stretch>
        </p:blipFill>
        <p:spPr>
          <a:xfrm>
            <a:off x="3781076" y="3914503"/>
            <a:ext cx="388146" cy="724479"/>
          </a:xfrm>
          <a:prstGeom prst="rect">
            <a:avLst/>
          </a:prstGeom>
        </p:spPr>
      </p:pic>
      <p:pic>
        <p:nvPicPr>
          <p:cNvPr id="35" name="Picture 34">
            <a:extLst>
              <a:ext uri="{FF2B5EF4-FFF2-40B4-BE49-F238E27FC236}">
                <a16:creationId xmlns:a16="http://schemas.microsoft.com/office/drawing/2014/main" id="{BA4BA8C9-D245-2ED4-CF60-DB6304FAD0D7}"/>
              </a:ext>
            </a:extLst>
          </p:cNvPr>
          <p:cNvPicPr>
            <a:picLocks noChangeAspect="1"/>
          </p:cNvPicPr>
          <p:nvPr/>
        </p:nvPicPr>
        <p:blipFill>
          <a:blip r:embed="rId8"/>
          <a:stretch>
            <a:fillRect/>
          </a:stretch>
        </p:blipFill>
        <p:spPr>
          <a:xfrm>
            <a:off x="3360764" y="6036460"/>
            <a:ext cx="415147" cy="667331"/>
          </a:xfrm>
          <a:prstGeom prst="rect">
            <a:avLst/>
          </a:prstGeom>
        </p:spPr>
      </p:pic>
      <p:pic>
        <p:nvPicPr>
          <p:cNvPr id="37" name="Picture 36">
            <a:extLst>
              <a:ext uri="{FF2B5EF4-FFF2-40B4-BE49-F238E27FC236}">
                <a16:creationId xmlns:a16="http://schemas.microsoft.com/office/drawing/2014/main" id="{C0C64B3D-9AE2-8917-FEFE-3BA3B07EE730}"/>
              </a:ext>
            </a:extLst>
          </p:cNvPr>
          <p:cNvPicPr>
            <a:picLocks noChangeAspect="1"/>
          </p:cNvPicPr>
          <p:nvPr/>
        </p:nvPicPr>
        <p:blipFill>
          <a:blip r:embed="rId9"/>
          <a:stretch>
            <a:fillRect/>
          </a:stretch>
        </p:blipFill>
        <p:spPr>
          <a:xfrm>
            <a:off x="11592757" y="2596353"/>
            <a:ext cx="434941" cy="846281"/>
          </a:xfrm>
          <a:prstGeom prst="rect">
            <a:avLst/>
          </a:prstGeom>
        </p:spPr>
      </p:pic>
      <p:pic>
        <p:nvPicPr>
          <p:cNvPr id="39" name="Picture 38">
            <a:extLst>
              <a:ext uri="{FF2B5EF4-FFF2-40B4-BE49-F238E27FC236}">
                <a16:creationId xmlns:a16="http://schemas.microsoft.com/office/drawing/2014/main" id="{AEA562D3-CA61-B8ED-6597-7B2552AE3914}"/>
              </a:ext>
            </a:extLst>
          </p:cNvPr>
          <p:cNvPicPr>
            <a:picLocks noChangeAspect="1"/>
          </p:cNvPicPr>
          <p:nvPr/>
        </p:nvPicPr>
        <p:blipFill>
          <a:blip r:embed="rId10"/>
          <a:stretch>
            <a:fillRect/>
          </a:stretch>
        </p:blipFill>
        <p:spPr>
          <a:xfrm>
            <a:off x="9349512" y="5793271"/>
            <a:ext cx="536035" cy="837411"/>
          </a:xfrm>
          <a:prstGeom prst="rect">
            <a:avLst/>
          </a:prstGeom>
        </p:spPr>
      </p:pic>
      <p:sp>
        <p:nvSpPr>
          <p:cNvPr id="42" name="Rectangle: Rounded Corners 41">
            <a:extLst>
              <a:ext uri="{FF2B5EF4-FFF2-40B4-BE49-F238E27FC236}">
                <a16:creationId xmlns:a16="http://schemas.microsoft.com/office/drawing/2014/main" id="{A81007ED-90DF-B4B3-9B26-154AA4E8972D}"/>
              </a:ext>
            </a:extLst>
          </p:cNvPr>
          <p:cNvSpPr/>
          <p:nvPr/>
        </p:nvSpPr>
        <p:spPr>
          <a:xfrm>
            <a:off x="7237224" y="5376047"/>
            <a:ext cx="2263862" cy="452283"/>
          </a:xfrm>
          <a:prstGeom prst="roundRect">
            <a:avLst/>
          </a:prstGeom>
          <a:solidFill>
            <a:srgbClr val="CAF1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 Musician</a:t>
            </a:r>
          </a:p>
        </p:txBody>
      </p:sp>
      <p:pic>
        <p:nvPicPr>
          <p:cNvPr id="44" name="Picture 43">
            <a:extLst>
              <a:ext uri="{FF2B5EF4-FFF2-40B4-BE49-F238E27FC236}">
                <a16:creationId xmlns:a16="http://schemas.microsoft.com/office/drawing/2014/main" id="{14D7230C-5012-7FF1-ADB6-F2F5AF759C1D}"/>
              </a:ext>
            </a:extLst>
          </p:cNvPr>
          <p:cNvPicPr>
            <a:picLocks noChangeAspect="1"/>
          </p:cNvPicPr>
          <p:nvPr/>
        </p:nvPicPr>
        <p:blipFill>
          <a:blip r:embed="rId11"/>
          <a:stretch>
            <a:fillRect/>
          </a:stretch>
        </p:blipFill>
        <p:spPr>
          <a:xfrm>
            <a:off x="11577326" y="3593313"/>
            <a:ext cx="397001" cy="818622"/>
          </a:xfrm>
          <a:prstGeom prst="rect">
            <a:avLst/>
          </a:prstGeom>
        </p:spPr>
      </p:pic>
      <p:pic>
        <p:nvPicPr>
          <p:cNvPr id="46" name="Picture 45">
            <a:extLst>
              <a:ext uri="{FF2B5EF4-FFF2-40B4-BE49-F238E27FC236}">
                <a16:creationId xmlns:a16="http://schemas.microsoft.com/office/drawing/2014/main" id="{84EB8BF6-8A6A-B768-2D7C-EF41CDC503F3}"/>
              </a:ext>
            </a:extLst>
          </p:cNvPr>
          <p:cNvPicPr>
            <a:picLocks noChangeAspect="1"/>
          </p:cNvPicPr>
          <p:nvPr/>
        </p:nvPicPr>
        <p:blipFill>
          <a:blip r:embed="rId12"/>
          <a:stretch>
            <a:fillRect/>
          </a:stretch>
        </p:blipFill>
        <p:spPr>
          <a:xfrm>
            <a:off x="213848" y="2947066"/>
            <a:ext cx="358556" cy="847166"/>
          </a:xfrm>
          <a:prstGeom prst="rect">
            <a:avLst/>
          </a:prstGeom>
        </p:spPr>
      </p:pic>
      <p:pic>
        <p:nvPicPr>
          <p:cNvPr id="48" name="Picture 47">
            <a:extLst>
              <a:ext uri="{FF2B5EF4-FFF2-40B4-BE49-F238E27FC236}">
                <a16:creationId xmlns:a16="http://schemas.microsoft.com/office/drawing/2014/main" id="{238E532D-2452-5DFD-C877-B7B7DA36C65A}"/>
              </a:ext>
            </a:extLst>
          </p:cNvPr>
          <p:cNvPicPr>
            <a:picLocks noChangeAspect="1"/>
          </p:cNvPicPr>
          <p:nvPr/>
        </p:nvPicPr>
        <p:blipFill>
          <a:blip r:embed="rId13"/>
          <a:stretch>
            <a:fillRect/>
          </a:stretch>
        </p:blipFill>
        <p:spPr>
          <a:xfrm>
            <a:off x="7914036" y="2197134"/>
            <a:ext cx="438859" cy="862281"/>
          </a:xfrm>
          <a:prstGeom prst="rect">
            <a:avLst/>
          </a:prstGeom>
        </p:spPr>
      </p:pic>
      <p:pic>
        <p:nvPicPr>
          <p:cNvPr id="50" name="Picture 49">
            <a:extLst>
              <a:ext uri="{FF2B5EF4-FFF2-40B4-BE49-F238E27FC236}">
                <a16:creationId xmlns:a16="http://schemas.microsoft.com/office/drawing/2014/main" id="{A67D6954-6AAB-519D-3A48-DE4EE88C41F5}"/>
              </a:ext>
            </a:extLst>
          </p:cNvPr>
          <p:cNvPicPr>
            <a:picLocks noChangeAspect="1"/>
          </p:cNvPicPr>
          <p:nvPr/>
        </p:nvPicPr>
        <p:blipFill>
          <a:blip r:embed="rId14"/>
          <a:stretch>
            <a:fillRect/>
          </a:stretch>
        </p:blipFill>
        <p:spPr>
          <a:xfrm>
            <a:off x="3180190" y="4648924"/>
            <a:ext cx="388147" cy="659941"/>
          </a:xfrm>
          <a:prstGeom prst="rect">
            <a:avLst/>
          </a:prstGeom>
        </p:spPr>
      </p:pic>
    </p:spTree>
    <p:extLst>
      <p:ext uri="{BB962C8B-B14F-4D97-AF65-F5344CB8AC3E}">
        <p14:creationId xmlns:p14="http://schemas.microsoft.com/office/powerpoint/2010/main" val="278532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1289D6E51BA140B6D61F185ACF3435" ma:contentTypeVersion="15" ma:contentTypeDescription="Create a new document." ma:contentTypeScope="" ma:versionID="004ccad3ccd84b8fee71a1478730835d">
  <xsd:schema xmlns:xsd="http://www.w3.org/2001/XMLSchema" xmlns:xs="http://www.w3.org/2001/XMLSchema" xmlns:p="http://schemas.microsoft.com/office/2006/metadata/properties" xmlns:ns2="bdccc0b4-b3f4-4d4f-8ac6-f0fafbb6fc91" xmlns:ns3="bbebf8bf-e87e-47d4-b4c2-3e9f5ffefe7b" targetNamespace="http://schemas.microsoft.com/office/2006/metadata/properties" ma:root="true" ma:fieldsID="7cae413a9cab5fb908b631e0b87c14a9" ns2:_="" ns3:_="">
    <xsd:import namespace="bdccc0b4-b3f4-4d4f-8ac6-f0fafbb6fc91"/>
    <xsd:import namespace="bbebf8bf-e87e-47d4-b4c2-3e9f5ffefe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cc0b4-b3f4-4d4f-8ac6-f0fafbb6f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8f44120-b421-4a1c-9308-e8497065815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bf8bf-e87e-47d4-b4c2-3e9f5ffefe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4440ec-2b5f-4813-b87c-f7acf7af896d}" ma:internalName="TaxCatchAll" ma:showField="CatchAllData" ma:web="bbebf8bf-e87e-47d4-b4c2-3e9f5ffef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ccc0b4-b3f4-4d4f-8ac6-f0fafbb6fc91">
      <Terms xmlns="http://schemas.microsoft.com/office/infopath/2007/PartnerControls"/>
    </lcf76f155ced4ddcb4097134ff3c332f>
    <TaxCatchAll xmlns="bbebf8bf-e87e-47d4-b4c2-3e9f5ffefe7b" xsi:nil="true"/>
  </documentManagement>
</p:properties>
</file>

<file path=customXml/itemProps1.xml><?xml version="1.0" encoding="utf-8"?>
<ds:datastoreItem xmlns:ds="http://schemas.openxmlformats.org/officeDocument/2006/customXml" ds:itemID="{FE8F1D51-566E-477D-B34B-225B7F290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cc0b4-b3f4-4d4f-8ac6-f0fafbb6fc91"/>
    <ds:schemaRef ds:uri="bbebf8bf-e87e-47d4-b4c2-3e9f5ffef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F5DD7-31BD-4A4E-A31A-340EFBFE72D0}">
  <ds:schemaRefs>
    <ds:schemaRef ds:uri="http://schemas.microsoft.com/sharepoint/v3/contenttype/forms"/>
  </ds:schemaRefs>
</ds:datastoreItem>
</file>

<file path=customXml/itemProps3.xml><?xml version="1.0" encoding="utf-8"?>
<ds:datastoreItem xmlns:ds="http://schemas.openxmlformats.org/officeDocument/2006/customXml" ds:itemID="{83EBEE90-EA45-4B06-A5CC-05D5D4BB60D3}">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bebf8bf-e87e-47d4-b4c2-3e9f5ffefe7b"/>
    <ds:schemaRef ds:uri="bdccc0b4-b3f4-4d4f-8ac6-f0fafbb6fc91"/>
  </ds:schemaRefs>
</ds:datastoreItem>
</file>

<file path=docProps/app.xml><?xml version="1.0" encoding="utf-8"?>
<Properties xmlns="http://schemas.openxmlformats.org/officeDocument/2006/extended-properties" xmlns:vt="http://schemas.openxmlformats.org/officeDocument/2006/docPropsVTypes">
  <TotalTime>15116</TotalTime>
  <Words>283</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mccall</dc:creator>
  <cp:lastModifiedBy>Mrs Shean</cp:lastModifiedBy>
  <cp:revision>10</cp:revision>
  <dcterms:created xsi:type="dcterms:W3CDTF">2024-08-20T06:52:16Z</dcterms:created>
  <dcterms:modified xsi:type="dcterms:W3CDTF">2025-04-25T18:39:53Z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0x010100341289D6E51BA140B6D61F185ACF3435</vt:lpwstr>
  </property>
  <property fmtid="{D5CDD505-2E9C-101B-9397-08002B2CF9AE}" pid="3" name="MediaServiceImageTags">
    <vt:lpwstr/>
  </property>
</Properties>
</file>