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A942A-DB6D-E446-A525-ECD8FEBC1B0E}" v="1" dt="2025-01-12T17:32:49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586"/>
  </p:normalViewPr>
  <p:slideViewPr>
    <p:cSldViewPr snapToGrid="0">
      <p:cViewPr>
        <p:scale>
          <a:sx n="127" d="100"/>
          <a:sy n="127" d="100"/>
        </p:scale>
        <p:origin x="-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56644A-D620-4C5E-A8D7-0C006074E5C1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B6AD44D-AB16-4A53-A7AB-B18175CE7295}" type="slidenum">
              <a:rPr lang="en-US" sz="1200" b="0" strike="noStrike" spc="-1">
                <a:latin typeface="Times New Roman"/>
              </a:rPr>
              <a:t>1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712720" y="1073880"/>
            <a:ext cx="3255840" cy="2470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786520" y="1423080"/>
            <a:ext cx="3182040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Multiplication and Division: 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 Factor pairs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 Multiply and divide by 10,100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 Multiply 3 numbers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-Multiply &amp; divide up to 3-digit numbers by a 1-digit number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Area: 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-Find the area of a shape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-Comparing area 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Mass &amp; Capacity: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-Measuring mass in kg &amp; g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- Measuring capacity in l &amp; ml</a:t>
            </a:r>
            <a:endParaRPr lang="en-GB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000" b="0" strike="noStrike" spc="-1" dirty="0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80640" y="1101240"/>
            <a:ext cx="4106520" cy="35989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7" name="CustomShape 4"/>
          <p:cNvSpPr/>
          <p:nvPr/>
        </p:nvSpPr>
        <p:spPr>
          <a:xfrm>
            <a:off x="141480" y="1553040"/>
            <a:ext cx="4044600" cy="29993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Reading for Pleasure – </a:t>
            </a:r>
            <a:r>
              <a:rPr lang="en-US" sz="105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Little Badman and the</a:t>
            </a:r>
          </a:p>
          <a:p>
            <a:pPr>
              <a:lnSpc>
                <a:spcPct val="100000"/>
              </a:lnSpc>
            </a:pPr>
            <a:r>
              <a:rPr lang="en-US" sz="105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Invasion of the Killer Aunties </a:t>
            </a:r>
            <a:endParaRPr lang="en-GB" sz="105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Narrative: Library Lion 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Non-Chronological report </a:t>
            </a: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 The Street Beneath My Feet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Grammar </a:t>
            </a: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  Use expanded noun phrases. Identify pronouns and use them in writing. Use adverbs and adverbials to add detail to a verb. </a:t>
            </a:r>
            <a:r>
              <a:rPr lang="en-US" sz="10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Year 4 also </a:t>
            </a: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use future tense consistently throughout a piece of writing. Maintain an accurate tense throughout a piece of writing. Use metaphors in writing. 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Punctuation </a:t>
            </a: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– Use apostrophes for contractions and possession. </a:t>
            </a:r>
            <a:r>
              <a:rPr lang="en-US" sz="1050" b="1" spc="-1" dirty="0">
                <a:solidFill>
                  <a:srgbClr val="000000"/>
                </a:solidFill>
                <a:latin typeface="Topmarks"/>
                <a:ea typeface="DejaVu Sans"/>
              </a:rPr>
              <a:t>Year 4 also </a:t>
            </a:r>
            <a:r>
              <a:rPr lang="en-US" sz="1050" spc="-1" dirty="0">
                <a:solidFill>
                  <a:srgbClr val="000000"/>
                </a:solidFill>
                <a:latin typeface="Topmarks"/>
                <a:ea typeface="DejaVu Sans"/>
              </a:rPr>
              <a:t>use all of the necessary punctuation for direct speech. Use apostrophes for plurals. Use apostrophes for it’s and its correctly. 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Composition</a:t>
            </a: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–  Begin to </a:t>
            </a:r>
            <a:r>
              <a:rPr lang="en-US" sz="1050" b="0" strike="noStrike" spc="-1" dirty="0" err="1">
                <a:solidFill>
                  <a:srgbClr val="000000"/>
                </a:solidFill>
                <a:latin typeface="Topmarks"/>
                <a:ea typeface="DejaVu Sans"/>
              </a:rPr>
              <a:t>organise</a:t>
            </a:r>
            <a:r>
              <a:rPr lang="en-US" sz="1050" b="0" strike="noStrike" spc="-1" dirty="0">
                <a:solidFill>
                  <a:srgbClr val="000000"/>
                </a:solidFill>
                <a:latin typeface="Topmarks"/>
                <a:ea typeface="DejaVu Sans"/>
              </a:rPr>
              <a:t> writing into paragraphs around a theme. Compose and rehearse sentences orally. </a:t>
            </a:r>
            <a:r>
              <a:rPr lang="en-US" sz="1050" spc="-1" dirty="0">
                <a:solidFill>
                  <a:srgbClr val="000000"/>
                </a:solidFill>
                <a:latin typeface="Topmarks"/>
                <a:ea typeface="DejaVu Sans"/>
              </a:rPr>
              <a:t>Draft, redraft and edit their writing, increasing accuracy and to make improvements. </a:t>
            </a:r>
            <a:r>
              <a:rPr lang="en-US" sz="1050" b="1" spc="-1" dirty="0">
                <a:solidFill>
                  <a:srgbClr val="000000"/>
                </a:solidFill>
                <a:latin typeface="Topmarks"/>
                <a:ea typeface="DejaVu Sans"/>
              </a:rPr>
              <a:t>Year 4 also </a:t>
            </a:r>
            <a:r>
              <a:rPr lang="en-US" sz="1050" spc="-1" dirty="0">
                <a:solidFill>
                  <a:srgbClr val="000000"/>
                </a:solidFill>
                <a:latin typeface="Topmarks"/>
                <a:ea typeface="DejaVu Sans"/>
              </a:rPr>
              <a:t>use bullet points, headings, subheadings and columns if appropriate. </a:t>
            </a:r>
            <a:endParaRPr lang="en-GB" sz="1050" b="0" strike="noStrike" spc="-1" dirty="0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7237080" y="5517000"/>
            <a:ext cx="2262960" cy="10904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0" name="CustomShape 7"/>
          <p:cNvSpPr/>
          <p:nvPr/>
        </p:nvSpPr>
        <p:spPr>
          <a:xfrm>
            <a:off x="5761800" y="96840"/>
            <a:ext cx="6215400" cy="747720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Badgers Class Curriculum Overview—Spring 1</a:t>
            </a: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Enquiry : What is underneath our feet?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4289760" y="3585600"/>
            <a:ext cx="4318560" cy="13849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 sz="1050" b="1" dirty="0">
              <a:latin typeface="Topmarks" pitchFamily="2" charset="77"/>
            </a:endParaRPr>
          </a:p>
          <a:p>
            <a:r>
              <a:rPr lang="en-US" sz="1050" b="1" dirty="0">
                <a:latin typeface="Topmarks" pitchFamily="2" charset="77"/>
              </a:rPr>
              <a:t>Mini Questions covered within enquiry:</a:t>
            </a:r>
            <a:endParaRPr lang="en-US" sz="1050" dirty="0">
              <a:latin typeface="Topmarks" pitchFamily="2" charset="77"/>
            </a:endParaRPr>
          </a:p>
          <a:p>
            <a:r>
              <a:rPr lang="en-US" sz="1050" dirty="0">
                <a:latin typeface="Topmarks" pitchFamily="2" charset="77"/>
              </a:rPr>
              <a:t>How can we group rocks together? </a:t>
            </a:r>
          </a:p>
          <a:p>
            <a:r>
              <a:rPr lang="en-US" sz="1050" dirty="0">
                <a:latin typeface="Topmarks" pitchFamily="2" charset="77"/>
              </a:rPr>
              <a:t>How are fossils formed? </a:t>
            </a:r>
          </a:p>
          <a:p>
            <a:r>
              <a:rPr lang="en-US" sz="1050" dirty="0">
                <a:latin typeface="Topmarks" pitchFamily="2" charset="77"/>
              </a:rPr>
              <a:t>What is soil made from? </a:t>
            </a:r>
          </a:p>
          <a:p>
            <a:r>
              <a:rPr lang="en-US" sz="1050" dirty="0">
                <a:latin typeface="Topmarks" pitchFamily="2" charset="77"/>
              </a:rPr>
              <a:t>Challenge – Create a flowchart and video message for the professor explain how rocks and soil are formed. </a:t>
            </a:r>
          </a:p>
        </p:txBody>
      </p:sp>
      <p:sp>
        <p:nvSpPr>
          <p:cNvPr id="52" name="CustomShape 9"/>
          <p:cNvSpPr/>
          <p:nvPr/>
        </p:nvSpPr>
        <p:spPr>
          <a:xfrm>
            <a:off x="4294080" y="1546756"/>
            <a:ext cx="4327200" cy="14940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 sz="1050" b="1" dirty="0">
              <a:latin typeface="Topmarks" pitchFamily="2" charset="77"/>
            </a:endParaRPr>
          </a:p>
          <a:p>
            <a:r>
              <a:rPr lang="en-US" sz="1050" b="1" dirty="0">
                <a:latin typeface="Topmarks" pitchFamily="2" charset="77"/>
              </a:rPr>
              <a:t>Mini Questions covered within enquiry:</a:t>
            </a:r>
          </a:p>
          <a:p>
            <a:r>
              <a:rPr lang="en-US" sz="1050" dirty="0">
                <a:latin typeface="Topmarks" pitchFamily="2" charset="77"/>
              </a:rPr>
              <a:t>What do we know about physical and human features? </a:t>
            </a:r>
          </a:p>
          <a:p>
            <a:r>
              <a:rPr lang="en-US" sz="1050" dirty="0">
                <a:latin typeface="Topmarks" pitchFamily="2" charset="77"/>
              </a:rPr>
              <a:t>What are the key features of a volcano? </a:t>
            </a:r>
          </a:p>
          <a:p>
            <a:r>
              <a:rPr lang="en-US" sz="1050" dirty="0">
                <a:latin typeface="Topmarks" pitchFamily="2" charset="77"/>
              </a:rPr>
              <a:t>What are the key features of an earthquake?</a:t>
            </a:r>
          </a:p>
          <a:p>
            <a:r>
              <a:rPr lang="en-US" sz="1050" dirty="0">
                <a:latin typeface="Topmarks" pitchFamily="2" charset="77"/>
              </a:rPr>
              <a:t>Where in the world in the Ring of Fire? </a:t>
            </a:r>
          </a:p>
          <a:p>
            <a:r>
              <a:rPr lang="en-US" sz="1050" dirty="0">
                <a:latin typeface="Topmarks" pitchFamily="2" charset="77"/>
              </a:rPr>
              <a:t>What is it like to live near a volcano/earthquake zone?  </a:t>
            </a:r>
          </a:p>
        </p:txBody>
      </p:sp>
      <p:sp>
        <p:nvSpPr>
          <p:cNvPr id="53" name="CustomShape 10"/>
          <p:cNvSpPr/>
          <p:nvPr/>
        </p:nvSpPr>
        <p:spPr>
          <a:xfrm>
            <a:off x="173975" y="5310059"/>
            <a:ext cx="3255840" cy="1137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4077769" y="5903631"/>
            <a:ext cx="2802805" cy="4510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Topmarks"/>
                <a:ea typeface="NSimSun"/>
              </a:rPr>
              <a:t> - Vegetables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55" name="CustomShape 12"/>
          <p:cNvSpPr/>
          <p:nvPr/>
        </p:nvSpPr>
        <p:spPr>
          <a:xfrm>
            <a:off x="8782721" y="4137292"/>
            <a:ext cx="3246840" cy="548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endParaRPr lang="en-GB" sz="1800" b="0" strike="noStrike" spc="-1">
              <a:latin typeface="Arial"/>
            </a:endParaRPr>
          </a:p>
          <a:p>
            <a:pPr algn="ctr"/>
            <a:endParaRPr lang="en-GB" sz="1800" b="0" strike="noStrike" spc="-1">
              <a:latin typeface="Arial"/>
            </a:endParaRPr>
          </a:p>
          <a:p>
            <a:pPr algn="ctr"/>
            <a:endParaRPr lang="en-GB" sz="1800" b="0" strike="noStrike" spc="-1">
              <a:latin typeface="Arial"/>
            </a:endParaRPr>
          </a:p>
        </p:txBody>
      </p:sp>
      <p:sp>
        <p:nvSpPr>
          <p:cNvPr id="56" name="CustomShape 13"/>
          <p:cNvSpPr/>
          <p:nvPr/>
        </p:nvSpPr>
        <p:spPr>
          <a:xfrm>
            <a:off x="64080" y="1107000"/>
            <a:ext cx="4114440" cy="404640"/>
          </a:xfrm>
          <a:prstGeom prst="roundRect">
            <a:avLst>
              <a:gd name="adj" fmla="val 16667"/>
            </a:avLst>
          </a:prstGeom>
          <a:solidFill>
            <a:srgbClr val="FD87E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Authors and Readers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7" name="CustomShape 14"/>
          <p:cNvSpPr/>
          <p:nvPr/>
        </p:nvSpPr>
        <p:spPr>
          <a:xfrm>
            <a:off x="8773721" y="3728863"/>
            <a:ext cx="3255840" cy="451080"/>
          </a:xfrm>
          <a:prstGeom prst="roundRect">
            <a:avLst>
              <a:gd name="adj" fmla="val 16667"/>
            </a:avLst>
          </a:prstGeom>
          <a:solidFill>
            <a:srgbClr val="EA938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Athletes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8" name="CustomShape 15"/>
          <p:cNvSpPr/>
          <p:nvPr/>
        </p:nvSpPr>
        <p:spPr>
          <a:xfrm>
            <a:off x="4077769" y="5451831"/>
            <a:ext cx="2802805" cy="4510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Linguists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0" name="CustomShape 17"/>
          <p:cNvSpPr/>
          <p:nvPr/>
        </p:nvSpPr>
        <p:spPr>
          <a:xfrm>
            <a:off x="4289760" y="1249036"/>
            <a:ext cx="4318560" cy="464400"/>
          </a:xfrm>
          <a:prstGeom prst="roundRect">
            <a:avLst>
              <a:gd name="adj" fmla="val 16667"/>
            </a:avLst>
          </a:prstGeom>
          <a:solidFill>
            <a:srgbClr val="90A8F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</a:t>
            </a:r>
            <a:r>
              <a:rPr lang="en-GB" spc="-1" dirty="0">
                <a:solidFill>
                  <a:srgbClr val="000000"/>
                </a:solidFill>
                <a:latin typeface="Aptos"/>
                <a:ea typeface="DejaVu Sans"/>
              </a:rPr>
              <a:t>Geographers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1" name="CustomShape 18"/>
          <p:cNvSpPr/>
          <p:nvPr/>
        </p:nvSpPr>
        <p:spPr>
          <a:xfrm>
            <a:off x="173975" y="4903259"/>
            <a:ext cx="3255840" cy="4914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Philosophers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2" name="CustomShape 19"/>
          <p:cNvSpPr/>
          <p:nvPr/>
        </p:nvSpPr>
        <p:spPr>
          <a:xfrm>
            <a:off x="8721360" y="925560"/>
            <a:ext cx="3255840" cy="4888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Mathematicians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3" name="CustomShape 20"/>
          <p:cNvSpPr/>
          <p:nvPr/>
        </p:nvSpPr>
        <p:spPr>
          <a:xfrm>
            <a:off x="4285440" y="3297240"/>
            <a:ext cx="4327200" cy="451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</a:t>
            </a:r>
            <a:r>
              <a:rPr lang="en-GB" spc="-1" dirty="0">
                <a:solidFill>
                  <a:srgbClr val="000000"/>
                </a:solidFill>
                <a:latin typeface="Aptos"/>
                <a:ea typeface="DejaVu Sans"/>
              </a:rPr>
              <a:t>Scientists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4" name="CustomShape 21"/>
          <p:cNvSpPr/>
          <p:nvPr/>
        </p:nvSpPr>
        <p:spPr>
          <a:xfrm>
            <a:off x="9726840" y="5233331"/>
            <a:ext cx="2262960" cy="1036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5" name="CustomShape 22"/>
          <p:cNvSpPr/>
          <p:nvPr/>
        </p:nvSpPr>
        <p:spPr>
          <a:xfrm>
            <a:off x="9726840" y="4915139"/>
            <a:ext cx="2262960" cy="451080"/>
          </a:xfrm>
          <a:prstGeom prst="roundRect">
            <a:avLst>
              <a:gd name="adj" fmla="val 16667"/>
            </a:avLst>
          </a:prstGeom>
          <a:solidFill>
            <a:srgbClr val="F2F29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computer scientists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66" name="Picture 26"/>
          <p:cNvPicPr/>
          <p:nvPr/>
        </p:nvPicPr>
        <p:blipFill>
          <a:blip r:embed="rId3"/>
          <a:stretch/>
        </p:blipFill>
        <p:spPr>
          <a:xfrm>
            <a:off x="3561120" y="4370520"/>
            <a:ext cx="642600" cy="99288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30"/>
          <p:cNvPicPr/>
          <p:nvPr/>
        </p:nvPicPr>
        <p:blipFill>
          <a:blip r:embed="rId4"/>
          <a:stretch/>
        </p:blipFill>
        <p:spPr>
          <a:xfrm>
            <a:off x="7973405" y="1895762"/>
            <a:ext cx="634915" cy="1102632"/>
          </a:xfrm>
          <a:prstGeom prst="rect">
            <a:avLst/>
          </a:prstGeom>
          <a:ln w="0">
            <a:noFill/>
          </a:ln>
        </p:spPr>
      </p:pic>
      <p:pic>
        <p:nvPicPr>
          <p:cNvPr id="70" name="Picture 34"/>
          <p:cNvPicPr/>
          <p:nvPr/>
        </p:nvPicPr>
        <p:blipFill>
          <a:blip r:embed="rId5"/>
          <a:stretch/>
        </p:blipFill>
        <p:spPr>
          <a:xfrm>
            <a:off x="6320389" y="5467311"/>
            <a:ext cx="536040" cy="8719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6"/>
          <p:cNvPicPr/>
          <p:nvPr/>
        </p:nvPicPr>
        <p:blipFill>
          <a:blip r:embed="rId6"/>
          <a:stretch/>
        </p:blipFill>
        <p:spPr>
          <a:xfrm>
            <a:off x="11202480" y="2554920"/>
            <a:ext cx="444600" cy="91548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38"/>
          <p:cNvPicPr/>
          <p:nvPr/>
        </p:nvPicPr>
        <p:blipFill>
          <a:blip r:embed="rId7"/>
          <a:stretch/>
        </p:blipFill>
        <p:spPr>
          <a:xfrm>
            <a:off x="9180000" y="5739120"/>
            <a:ext cx="534960" cy="836280"/>
          </a:xfrm>
          <a:prstGeom prst="rect">
            <a:avLst/>
          </a:prstGeom>
          <a:ln w="0">
            <a:noFill/>
          </a:ln>
        </p:spPr>
      </p:pic>
      <p:sp>
        <p:nvSpPr>
          <p:cNvPr id="73" name="CustomShape 23"/>
          <p:cNvSpPr/>
          <p:nvPr/>
        </p:nvSpPr>
        <p:spPr>
          <a:xfrm>
            <a:off x="7237080" y="5288040"/>
            <a:ext cx="2262960" cy="451080"/>
          </a:xfrm>
          <a:prstGeom prst="roundRect">
            <a:avLst>
              <a:gd name="adj" fmla="val 16667"/>
            </a:avLst>
          </a:prstGeom>
          <a:solidFill>
            <a:srgbClr val="CAF1F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 Musician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74" name="Picture 43"/>
          <p:cNvPicPr/>
          <p:nvPr/>
        </p:nvPicPr>
        <p:blipFill>
          <a:blip r:embed="rId8"/>
          <a:stretch/>
        </p:blipFill>
        <p:spPr>
          <a:xfrm>
            <a:off x="3097590" y="5476859"/>
            <a:ext cx="536040" cy="1090439"/>
          </a:xfrm>
          <a:prstGeom prst="rect">
            <a:avLst/>
          </a:prstGeom>
          <a:ln w="0">
            <a:noFill/>
          </a:ln>
        </p:spPr>
      </p:pic>
      <p:pic>
        <p:nvPicPr>
          <p:cNvPr id="75" name="Picture 45"/>
          <p:cNvPicPr/>
          <p:nvPr/>
        </p:nvPicPr>
        <p:blipFill>
          <a:blip r:embed="rId9"/>
          <a:stretch/>
        </p:blipFill>
        <p:spPr>
          <a:xfrm>
            <a:off x="3638270" y="1059960"/>
            <a:ext cx="446040" cy="102456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9"/>
          <p:cNvPicPr/>
          <p:nvPr/>
        </p:nvPicPr>
        <p:blipFill>
          <a:blip r:embed="rId10"/>
          <a:stretch/>
        </p:blipFill>
        <p:spPr>
          <a:xfrm>
            <a:off x="8958960" y="3794607"/>
            <a:ext cx="541080" cy="85805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 descr="A group of people holding books&#10;&#10;Description automatically generated"/>
          <p:cNvPicPr/>
          <p:nvPr/>
        </p:nvPicPr>
        <p:blipFill>
          <a:blip r:embed="rId11"/>
          <a:stretch/>
        </p:blipFill>
        <p:spPr>
          <a:xfrm>
            <a:off x="204840" y="47160"/>
            <a:ext cx="5149080" cy="98496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24"/>
          <p:cNvSpPr/>
          <p:nvPr/>
        </p:nvSpPr>
        <p:spPr>
          <a:xfrm>
            <a:off x="123575" y="5449019"/>
            <a:ext cx="3158640" cy="9372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- Islam -How does a Muslim show their submission and obedience to Allah?</a:t>
            </a:r>
            <a:endParaRPr lang="en-GB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 - </a:t>
            </a:r>
            <a:r>
              <a:rPr lang="en-GB" sz="1100" b="0" strike="noStrike" spc="-1" dirty="0" err="1">
                <a:solidFill>
                  <a:srgbClr val="000000"/>
                </a:solidFill>
                <a:latin typeface="Topmarks"/>
                <a:ea typeface="NSimSun"/>
              </a:rPr>
              <a:t>Stormbreak</a:t>
            </a: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/PSHE – Self-care/k</a:t>
            </a:r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Times New Roman"/>
              </a:rPr>
              <a:t>eeping      myself safe</a:t>
            </a:r>
            <a:endParaRPr lang="en-GB" sz="1100" b="0" strike="noStrike" spc="-1" dirty="0">
              <a:latin typeface="Arial"/>
            </a:endParaRPr>
          </a:p>
        </p:txBody>
      </p:sp>
      <p:sp>
        <p:nvSpPr>
          <p:cNvPr id="79" name="CustomShape 25"/>
          <p:cNvSpPr/>
          <p:nvPr/>
        </p:nvSpPr>
        <p:spPr>
          <a:xfrm>
            <a:off x="7237080" y="5739120"/>
            <a:ext cx="2262960" cy="8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Topmarks"/>
                <a:ea typeface="NSimSun"/>
              </a:rPr>
              <a:t>- Use and understand musical</a:t>
            </a:r>
            <a:endParaRPr lang="en-GB" sz="1000" b="0" strike="noStrike" spc="-1">
              <a:latin typeface="Topmarks"/>
            </a:endParaRPr>
          </a:p>
          <a:p>
            <a:r>
              <a:rPr lang="en-GB" sz="1000" b="0" strike="noStrike" spc="-1">
                <a:solidFill>
                  <a:srgbClr val="000000"/>
                </a:solidFill>
                <a:latin typeface="Topmarks"/>
                <a:ea typeface="NSimSun"/>
              </a:rPr>
              <a:t>notations.</a:t>
            </a:r>
            <a:endParaRPr lang="en-GB" sz="1000" b="0" strike="noStrike" spc="-1">
              <a:latin typeface="Topmarks"/>
            </a:endParaRPr>
          </a:p>
          <a:p>
            <a:r>
              <a:rPr lang="en-GB" sz="1000" b="0" strike="noStrike" spc="-1">
                <a:solidFill>
                  <a:srgbClr val="000000"/>
                </a:solidFill>
                <a:latin typeface="Topmarks"/>
                <a:ea typeface="NSimSun"/>
              </a:rPr>
              <a:t>- Listen with attention to</a:t>
            </a:r>
            <a:endParaRPr lang="en-GB" sz="1000" b="0" strike="noStrike" spc="-1">
              <a:latin typeface="Topmarks"/>
            </a:endParaRPr>
          </a:p>
          <a:p>
            <a:r>
              <a:rPr lang="en-GB" sz="1000" b="0" strike="noStrike" spc="-1">
                <a:solidFill>
                  <a:srgbClr val="000000"/>
                </a:solidFill>
                <a:latin typeface="Topmarks"/>
                <a:ea typeface="NSimSun"/>
              </a:rPr>
              <a:t>detail and recall sounds</a:t>
            </a:r>
            <a:endParaRPr lang="en-GB" sz="1000" b="0" strike="noStrike" spc="-1">
              <a:latin typeface="Topmarks"/>
            </a:endParaRPr>
          </a:p>
          <a:p>
            <a:r>
              <a:rPr lang="en-GB" sz="1000" b="0" strike="noStrike" spc="-1">
                <a:solidFill>
                  <a:srgbClr val="000000"/>
                </a:solidFill>
                <a:latin typeface="Topmarks"/>
                <a:ea typeface="NSimSun"/>
              </a:rPr>
              <a:t>with increasing aural memory.</a:t>
            </a:r>
            <a:endParaRPr lang="en-GB" sz="1000" b="0" strike="noStrike" spc="-1">
              <a:latin typeface="Topmarks"/>
            </a:endParaRPr>
          </a:p>
        </p:txBody>
      </p:sp>
      <p:sp>
        <p:nvSpPr>
          <p:cNvPr id="80" name="CustomShape 26"/>
          <p:cNvSpPr/>
          <p:nvPr/>
        </p:nvSpPr>
        <p:spPr>
          <a:xfrm>
            <a:off x="4330800" y="1607040"/>
            <a:ext cx="3989520" cy="17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1" name="CustomShape 27"/>
          <p:cNvSpPr/>
          <p:nvPr/>
        </p:nvSpPr>
        <p:spPr>
          <a:xfrm>
            <a:off x="4330800" y="4166280"/>
            <a:ext cx="386856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Topmarks"/>
                <a:ea typeface="DejaVu Sans"/>
              </a:rPr>
              <a:t>-</a:t>
            </a:r>
            <a:endParaRPr lang="en-GB" sz="1100" b="0" strike="noStrike" spc="-1">
              <a:latin typeface="Arial"/>
            </a:endParaRPr>
          </a:p>
        </p:txBody>
      </p:sp>
      <p:sp>
        <p:nvSpPr>
          <p:cNvPr id="83" name="CustomShape 29"/>
          <p:cNvSpPr/>
          <p:nvPr/>
        </p:nvSpPr>
        <p:spPr>
          <a:xfrm>
            <a:off x="9500040" y="4223632"/>
            <a:ext cx="2765520" cy="537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05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Invasion games – Dodgeball 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5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Fitness – Dance</a:t>
            </a:r>
            <a:endParaRPr lang="en-GB" sz="10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00" b="0" strike="noStrike" spc="-1" dirty="0">
              <a:latin typeface="Arial"/>
            </a:endParaRPr>
          </a:p>
        </p:txBody>
      </p:sp>
      <p:sp>
        <p:nvSpPr>
          <p:cNvPr id="84" name="TextShape 30"/>
          <p:cNvSpPr txBox="1"/>
          <p:nvPr/>
        </p:nvSpPr>
        <p:spPr>
          <a:xfrm>
            <a:off x="9726840" y="5394659"/>
            <a:ext cx="2262960" cy="1161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Computer Programming using Scratch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-To identify objects as Sprites</a:t>
            </a:r>
            <a:endParaRPr lang="en-GB" sz="1100" b="0" strike="noStrike" spc="-1" dirty="0">
              <a:latin typeface="Arial"/>
            </a:endParaRPr>
          </a:p>
          <a:p>
            <a:r>
              <a:rPr lang="en-GB" sz="1100" b="0" strike="noStrike" spc="-1" dirty="0">
                <a:solidFill>
                  <a:srgbClr val="000000"/>
                </a:solidFill>
                <a:latin typeface="Topmarks"/>
                <a:ea typeface="NSimSun"/>
              </a:rPr>
              <a:t>To program sprites using blocks of commands</a:t>
            </a:r>
            <a:endParaRPr lang="en-GB" sz="1100" b="0" strike="noStrike" spc="-1" dirty="0">
              <a:latin typeface="Arial"/>
            </a:endParaRPr>
          </a:p>
          <a:p>
            <a:endParaRPr lang="en-GB" sz="11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3E34C-DDC2-101F-1F71-DA7E856CE9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444" y="3331803"/>
            <a:ext cx="608617" cy="1135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3815</TotalTime>
  <Words>434</Words>
  <Application>Microsoft Macintosh PowerPoint</Application>
  <PresentationFormat>Widescreen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Symbol</vt:lpstr>
      <vt:lpstr>Times New Roman</vt:lpstr>
      <vt:lpstr>Topmarks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kelly mccall</dc:creator>
  <dc:description/>
  <cp:lastModifiedBy>Miss Moores</cp:lastModifiedBy>
  <cp:revision>13</cp:revision>
  <dcterms:created xsi:type="dcterms:W3CDTF">2024-08-20T06:52:16Z</dcterms:created>
  <dcterms:modified xsi:type="dcterms:W3CDTF">2025-01-12T17:34:04Z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0x010100341289D6E51BA140B6D61F185ACF3435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