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67316-7C37-364E-B140-63311E212267}" v="9" dt="2025-04-20T21:12:54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652"/>
  </p:normalViewPr>
  <p:slideViewPr>
    <p:cSldViewPr snapToGrid="0">
      <p:cViewPr>
        <p:scale>
          <a:sx n="83" d="100"/>
          <a:sy n="83" d="100"/>
        </p:scale>
        <p:origin x="237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E45F925-4409-4C8F-97CE-766BFB237597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1912" cy="3606800"/>
          </a:xfrm>
          <a:prstGeom prst="rect">
            <a:avLst/>
          </a:prstGeom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920" cy="4208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281480" y="10155240"/>
            <a:ext cx="3275280" cy="5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F824379-718F-4616-B5A8-8149E508A858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9137760" y="1073880"/>
            <a:ext cx="2829720" cy="2469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786520" y="1423080"/>
            <a:ext cx="3180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81765" y="1137600"/>
            <a:ext cx="4105440" cy="3477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7" name="CustomShape 4"/>
          <p:cNvSpPr/>
          <p:nvPr/>
        </p:nvSpPr>
        <p:spPr>
          <a:xfrm>
            <a:off x="141480" y="1553040"/>
            <a:ext cx="4043520" cy="280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8" name="CustomShape 5"/>
          <p:cNvSpPr/>
          <p:nvPr/>
        </p:nvSpPr>
        <p:spPr>
          <a:xfrm>
            <a:off x="7123320" y="5517000"/>
            <a:ext cx="2261880" cy="10893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9" name="CustomShape 6"/>
          <p:cNvSpPr/>
          <p:nvPr/>
        </p:nvSpPr>
        <p:spPr>
          <a:xfrm>
            <a:off x="3812760" y="5524920"/>
            <a:ext cx="3146760" cy="1246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0" name="CustomShape 7"/>
          <p:cNvSpPr/>
          <p:nvPr/>
        </p:nvSpPr>
        <p:spPr>
          <a:xfrm>
            <a:off x="5761800" y="96840"/>
            <a:ext cx="6214320" cy="746640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Badgers Class Curriculum Overview—Summer 1</a:t>
            </a: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Enquiry : 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How do plants die? 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4294080" y="3996180"/>
            <a:ext cx="4317480" cy="1073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2" name="CustomShape 9"/>
          <p:cNvSpPr/>
          <p:nvPr/>
        </p:nvSpPr>
        <p:spPr>
          <a:xfrm>
            <a:off x="4289759" y="1349999"/>
            <a:ext cx="4545087" cy="254872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3" name="CustomShape 10"/>
          <p:cNvSpPr/>
          <p:nvPr/>
        </p:nvSpPr>
        <p:spPr>
          <a:xfrm>
            <a:off x="8771760" y="4098600"/>
            <a:ext cx="3254760" cy="11361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213840" y="6224760"/>
            <a:ext cx="3254760" cy="4500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5" name="CustomShape 12"/>
          <p:cNvSpPr/>
          <p:nvPr/>
        </p:nvSpPr>
        <p:spPr>
          <a:xfrm>
            <a:off x="204840" y="5099400"/>
            <a:ext cx="3254760" cy="5475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56" name="CustomShape 13"/>
          <p:cNvSpPr/>
          <p:nvPr/>
        </p:nvSpPr>
        <p:spPr>
          <a:xfrm>
            <a:off x="64080" y="1107000"/>
            <a:ext cx="4113360" cy="403560"/>
          </a:xfrm>
          <a:prstGeom prst="roundRect">
            <a:avLst>
              <a:gd name="adj" fmla="val 16667"/>
            </a:avLst>
          </a:prstGeom>
          <a:solidFill>
            <a:srgbClr val="FD87E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Authors and Readers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7" name="CustomShape 14"/>
          <p:cNvSpPr/>
          <p:nvPr/>
        </p:nvSpPr>
        <p:spPr>
          <a:xfrm>
            <a:off x="204840" y="4768560"/>
            <a:ext cx="3254760" cy="450000"/>
          </a:xfrm>
          <a:prstGeom prst="roundRect">
            <a:avLst>
              <a:gd name="adj" fmla="val 16667"/>
            </a:avLst>
          </a:prstGeom>
          <a:solidFill>
            <a:srgbClr val="EA938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Athletes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8" name="CustomShape 15"/>
          <p:cNvSpPr/>
          <p:nvPr/>
        </p:nvSpPr>
        <p:spPr>
          <a:xfrm>
            <a:off x="213840" y="5772960"/>
            <a:ext cx="3254760" cy="45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Linguists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9" name="CustomShape 16"/>
          <p:cNvSpPr/>
          <p:nvPr/>
        </p:nvSpPr>
        <p:spPr>
          <a:xfrm>
            <a:off x="3812760" y="5172510"/>
            <a:ext cx="3146760" cy="502200"/>
          </a:xfrm>
          <a:prstGeom prst="roundRect">
            <a:avLst>
              <a:gd name="adj" fmla="val 16667"/>
            </a:avLst>
          </a:prstGeom>
          <a:solidFill>
            <a:srgbClr val="B3EF95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Artists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0" name="CustomShape 17"/>
          <p:cNvSpPr/>
          <p:nvPr/>
        </p:nvSpPr>
        <p:spPr>
          <a:xfrm>
            <a:off x="4294080" y="1115322"/>
            <a:ext cx="4540766" cy="463320"/>
          </a:xfrm>
          <a:prstGeom prst="roundRect">
            <a:avLst>
              <a:gd name="adj" fmla="val 16667"/>
            </a:avLst>
          </a:prstGeom>
          <a:solidFill>
            <a:srgbClr val="90A8F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</a:t>
            </a:r>
            <a:r>
              <a:rPr lang="en-GB" spc="-1" dirty="0">
                <a:solidFill>
                  <a:srgbClr val="000000"/>
                </a:solidFill>
                <a:latin typeface="Aptos"/>
                <a:ea typeface="DejaVu Sans"/>
              </a:rPr>
              <a:t>Scientists: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1" name="CustomShape 18"/>
          <p:cNvSpPr/>
          <p:nvPr/>
        </p:nvSpPr>
        <p:spPr>
          <a:xfrm>
            <a:off x="8748000" y="3718495"/>
            <a:ext cx="3254760" cy="49032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Philosophers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2" name="CustomShape 19"/>
          <p:cNvSpPr/>
          <p:nvPr/>
        </p:nvSpPr>
        <p:spPr>
          <a:xfrm>
            <a:off x="9137760" y="925560"/>
            <a:ext cx="2838360" cy="487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Mathematicians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3" name="CustomShape 20"/>
          <p:cNvSpPr/>
          <p:nvPr/>
        </p:nvSpPr>
        <p:spPr>
          <a:xfrm>
            <a:off x="4300020" y="3966991"/>
            <a:ext cx="4326120" cy="45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Geographers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4" name="CustomShape 21"/>
          <p:cNvSpPr/>
          <p:nvPr/>
        </p:nvSpPr>
        <p:spPr>
          <a:xfrm>
            <a:off x="9726840" y="5643000"/>
            <a:ext cx="2261880" cy="10357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5" name="CustomShape 22"/>
          <p:cNvSpPr/>
          <p:nvPr/>
        </p:nvSpPr>
        <p:spPr>
          <a:xfrm>
            <a:off x="9726840" y="5482440"/>
            <a:ext cx="2261880" cy="450000"/>
          </a:xfrm>
          <a:prstGeom prst="roundRect">
            <a:avLst>
              <a:gd name="adj" fmla="val 16667"/>
            </a:avLst>
          </a:prstGeom>
          <a:solidFill>
            <a:srgbClr val="F2F29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Computer </a:t>
            </a:r>
            <a:r>
              <a:rPr lang="en-GB" sz="1600" spc="-1" dirty="0">
                <a:solidFill>
                  <a:srgbClr val="000000"/>
                </a:solidFill>
                <a:latin typeface="Aptos"/>
                <a:ea typeface="DejaVu Sans"/>
              </a:rPr>
              <a:t>S</a:t>
            </a:r>
            <a:r>
              <a:rPr lang="en-GB" sz="16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cientists</a:t>
            </a:r>
            <a:endParaRPr lang="en-GB" sz="1600" b="0" strike="noStrike" spc="-1" dirty="0">
              <a:latin typeface="Arial"/>
            </a:endParaRPr>
          </a:p>
        </p:txBody>
      </p:sp>
      <p:pic>
        <p:nvPicPr>
          <p:cNvPr id="66" name="Picture 26"/>
          <p:cNvPicPr/>
          <p:nvPr/>
        </p:nvPicPr>
        <p:blipFill>
          <a:blip r:embed="rId3"/>
          <a:stretch/>
        </p:blipFill>
        <p:spPr>
          <a:xfrm>
            <a:off x="3742560" y="2561760"/>
            <a:ext cx="533520" cy="84240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30"/>
          <p:cNvPicPr/>
          <p:nvPr/>
        </p:nvPicPr>
        <p:blipFill>
          <a:blip r:embed="rId4"/>
          <a:stretch/>
        </p:blipFill>
        <p:spPr>
          <a:xfrm>
            <a:off x="8046180" y="4064542"/>
            <a:ext cx="516960" cy="9529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34"/>
          <p:cNvPicPr/>
          <p:nvPr/>
        </p:nvPicPr>
        <p:blipFill>
          <a:blip r:embed="rId5"/>
          <a:stretch/>
        </p:blipFill>
        <p:spPr>
          <a:xfrm>
            <a:off x="2820200" y="5784120"/>
            <a:ext cx="534960" cy="87084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6"/>
          <p:cNvPicPr/>
          <p:nvPr/>
        </p:nvPicPr>
        <p:blipFill>
          <a:blip r:embed="rId6"/>
          <a:stretch/>
        </p:blipFill>
        <p:spPr>
          <a:xfrm>
            <a:off x="11276190" y="2434745"/>
            <a:ext cx="463740" cy="1019673"/>
          </a:xfrm>
          <a:prstGeom prst="rect">
            <a:avLst/>
          </a:prstGeom>
          <a:ln w="0">
            <a:noFill/>
          </a:ln>
        </p:spPr>
      </p:pic>
      <p:sp>
        <p:nvSpPr>
          <p:cNvPr id="73" name="CustomShape 23"/>
          <p:cNvSpPr/>
          <p:nvPr/>
        </p:nvSpPr>
        <p:spPr>
          <a:xfrm>
            <a:off x="7123320" y="5320855"/>
            <a:ext cx="2261880" cy="450000"/>
          </a:xfrm>
          <a:prstGeom prst="roundRect">
            <a:avLst>
              <a:gd name="adj" fmla="val 16667"/>
            </a:avLst>
          </a:prstGeom>
          <a:solidFill>
            <a:srgbClr val="CAF1F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 Musician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74" name="Picture 43"/>
          <p:cNvPicPr/>
          <p:nvPr/>
        </p:nvPicPr>
        <p:blipFill>
          <a:blip r:embed="rId7"/>
          <a:stretch/>
        </p:blipFill>
        <p:spPr>
          <a:xfrm>
            <a:off x="11417761" y="4205186"/>
            <a:ext cx="491040" cy="98856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45"/>
          <p:cNvPicPr/>
          <p:nvPr/>
        </p:nvPicPr>
        <p:blipFill>
          <a:blip r:embed="rId8"/>
          <a:stretch/>
        </p:blipFill>
        <p:spPr>
          <a:xfrm>
            <a:off x="3576960" y="1146180"/>
            <a:ext cx="533520" cy="10944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38"/>
          <p:cNvPicPr/>
          <p:nvPr/>
        </p:nvPicPr>
        <p:blipFill>
          <a:blip r:embed="rId9"/>
          <a:stretch/>
        </p:blipFill>
        <p:spPr>
          <a:xfrm>
            <a:off x="8689140" y="5665369"/>
            <a:ext cx="533880" cy="83520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9"/>
          <p:cNvPicPr/>
          <p:nvPr/>
        </p:nvPicPr>
        <p:blipFill>
          <a:blip r:embed="rId10"/>
          <a:stretch/>
        </p:blipFill>
        <p:spPr>
          <a:xfrm>
            <a:off x="227520" y="4792680"/>
            <a:ext cx="484920" cy="83268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 descr="A group of people holding books&#10;&#10;Description automatically generated"/>
          <p:cNvPicPr/>
          <p:nvPr/>
        </p:nvPicPr>
        <p:blipFill>
          <a:blip r:embed="rId11"/>
          <a:stretch/>
        </p:blipFill>
        <p:spPr>
          <a:xfrm>
            <a:off x="204840" y="47160"/>
            <a:ext cx="5148000" cy="98388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24"/>
          <p:cNvSpPr/>
          <p:nvPr/>
        </p:nvSpPr>
        <p:spPr>
          <a:xfrm>
            <a:off x="4330800" y="1607040"/>
            <a:ext cx="3988440" cy="176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1" name="CustomShape 27"/>
          <p:cNvSpPr/>
          <p:nvPr/>
        </p:nvSpPr>
        <p:spPr>
          <a:xfrm>
            <a:off x="713520" y="5318640"/>
            <a:ext cx="2746080" cy="26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b="0" strike="noStrike" spc="-1">
                <a:solidFill>
                  <a:srgbClr val="000000"/>
                </a:solidFill>
                <a:latin typeface="Topmarks"/>
                <a:ea typeface="DejaVu Sans"/>
              </a:rPr>
              <a:t>Cricket &amp; Swimming/Athletics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82" name="CustomShape 28"/>
          <p:cNvSpPr/>
          <p:nvPr/>
        </p:nvSpPr>
        <p:spPr>
          <a:xfrm>
            <a:off x="8820000" y="4140000"/>
            <a:ext cx="272916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3" name="CustomShape 29"/>
          <p:cNvSpPr/>
          <p:nvPr/>
        </p:nvSpPr>
        <p:spPr>
          <a:xfrm>
            <a:off x="7200000" y="5760000"/>
            <a:ext cx="218520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b="0" strike="noStrike" spc="-1">
                <a:solidFill>
                  <a:srgbClr val="000000"/>
                </a:solidFill>
                <a:latin typeface="Topmarks"/>
                <a:ea typeface="DejaVu Sans"/>
              </a:rPr>
              <a:t> 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84" name="CustomShape 30"/>
          <p:cNvSpPr/>
          <p:nvPr/>
        </p:nvSpPr>
        <p:spPr>
          <a:xfrm>
            <a:off x="9852840" y="5760000"/>
            <a:ext cx="2135880" cy="94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5" name="CustomShape 31"/>
          <p:cNvSpPr/>
          <p:nvPr/>
        </p:nvSpPr>
        <p:spPr>
          <a:xfrm>
            <a:off x="8786520" y="1458000"/>
            <a:ext cx="3092760" cy="19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6" name="TextShape 32"/>
          <p:cNvSpPr txBox="1"/>
          <p:nvPr/>
        </p:nvSpPr>
        <p:spPr>
          <a:xfrm>
            <a:off x="9181294" y="1504233"/>
            <a:ext cx="2913480" cy="182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100" b="1" strike="noStrike" spc="-1" dirty="0">
                <a:latin typeface="Topmarks"/>
              </a:rPr>
              <a:t>Fractions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0" strike="noStrike" spc="-1" dirty="0">
                <a:latin typeface="Topmarks"/>
              </a:rPr>
              <a:t>-Compare &amp; order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spc="-1" dirty="0">
                <a:latin typeface="Topmarks"/>
              </a:rPr>
              <a:t>-U</a:t>
            </a:r>
            <a:r>
              <a:rPr lang="en-GB" sz="1100" b="0" strike="noStrike" spc="-1" dirty="0">
                <a:latin typeface="Topmarks"/>
              </a:rPr>
              <a:t>nderstand the whole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0" strike="noStrike" spc="-1" dirty="0">
                <a:latin typeface="Topmarks"/>
              </a:rPr>
              <a:t>-Add &amp; subtract fractions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spc="-1" dirty="0">
                <a:latin typeface="Topmarks"/>
              </a:rPr>
              <a:t>-M</a:t>
            </a:r>
            <a:r>
              <a:rPr lang="en-GB" sz="1100" b="0" strike="noStrike" spc="-1" dirty="0">
                <a:latin typeface="Topmarks"/>
              </a:rPr>
              <a:t>ixed numbers &amp; improper fractions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1" strike="noStrike" spc="-1" dirty="0">
                <a:latin typeface="Topmarks"/>
              </a:rPr>
              <a:t>Shape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0" strike="noStrike" spc="-1" dirty="0">
                <a:latin typeface="Topmarks"/>
              </a:rPr>
              <a:t>-Turns &amp; angles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0" strike="noStrike" spc="-1" dirty="0">
                <a:latin typeface="Topmarks"/>
              </a:rPr>
              <a:t>-Identify angles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0" strike="noStrike" spc="-1" dirty="0">
                <a:latin typeface="Topmarks"/>
              </a:rPr>
              <a:t>-Types of lines &amp; triangles</a:t>
            </a:r>
            <a:endParaRPr lang="en-GB" sz="1100" b="0" strike="noStrike" spc="-1" dirty="0">
              <a:latin typeface="Arial"/>
            </a:endParaRPr>
          </a:p>
          <a:p>
            <a:endParaRPr lang="en-GB" sz="1100" b="0" strike="noStrike" spc="-1" dirty="0">
              <a:latin typeface="Arial"/>
            </a:endParaRPr>
          </a:p>
        </p:txBody>
      </p:sp>
      <p:sp>
        <p:nvSpPr>
          <p:cNvPr id="87" name="TextShape 33"/>
          <p:cNvSpPr txBox="1"/>
          <p:nvPr/>
        </p:nvSpPr>
        <p:spPr>
          <a:xfrm>
            <a:off x="8887140" y="4244400"/>
            <a:ext cx="2635560" cy="983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</a:rPr>
              <a:t>Christianity – What do Christians mean when they talk about the Kingdom of God?</a:t>
            </a:r>
            <a:endParaRPr lang="en-GB" sz="1100" b="0" strike="noStrike" spc="-1" dirty="0">
              <a:latin typeface="Topmarks"/>
            </a:endParaRPr>
          </a:p>
          <a:p>
            <a:pPr>
              <a:lnSpc>
                <a:spcPct val="100000"/>
              </a:lnSpc>
            </a:pPr>
            <a:endParaRPr lang="en-GB" sz="1100" b="0" strike="noStrike" spc="-1" dirty="0">
              <a:latin typeface="Topmarks"/>
            </a:endParaRPr>
          </a:p>
          <a:p>
            <a:r>
              <a:rPr lang="en-GB" sz="1100" b="0" strike="noStrike" spc="-1" dirty="0">
                <a:solidFill>
                  <a:srgbClr val="000000"/>
                </a:solidFill>
                <a:latin typeface="Topmarks"/>
              </a:rPr>
              <a:t>Being my Best</a:t>
            </a:r>
            <a:endParaRPr lang="en-GB" sz="1100" b="0" strike="noStrike" spc="-1" dirty="0">
              <a:latin typeface="Topmarks"/>
            </a:endParaRPr>
          </a:p>
        </p:txBody>
      </p:sp>
      <p:sp>
        <p:nvSpPr>
          <p:cNvPr id="88" name="TextShape 34"/>
          <p:cNvSpPr txBox="1"/>
          <p:nvPr/>
        </p:nvSpPr>
        <p:spPr>
          <a:xfrm>
            <a:off x="9780480" y="6062820"/>
            <a:ext cx="1673640" cy="451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</a:rPr>
              <a:t>Creating Media</a:t>
            </a:r>
            <a:endParaRPr lang="en-GB" sz="1100" b="0" strike="noStrike" spc="-1" dirty="0">
              <a:latin typeface="Topmarks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</a:rPr>
              <a:t>Desktop Publishing</a:t>
            </a:r>
            <a:endParaRPr lang="en-GB" sz="1100" b="0" strike="noStrike" spc="-1" dirty="0">
              <a:latin typeface="Topmarks"/>
            </a:endParaRPr>
          </a:p>
        </p:txBody>
      </p:sp>
      <p:sp>
        <p:nvSpPr>
          <p:cNvPr id="89" name="TextShape 35"/>
          <p:cNvSpPr txBox="1"/>
          <p:nvPr/>
        </p:nvSpPr>
        <p:spPr>
          <a:xfrm>
            <a:off x="7206140" y="5848920"/>
            <a:ext cx="1363140" cy="451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</a:rPr>
              <a:t>Exploring Feelings When You Play</a:t>
            </a:r>
            <a:endParaRPr lang="en-GB" sz="1100" b="0" strike="noStrike" spc="-1" dirty="0">
              <a:latin typeface="Topmarks"/>
            </a:endParaRPr>
          </a:p>
        </p:txBody>
      </p:sp>
      <p:sp>
        <p:nvSpPr>
          <p:cNvPr id="90" name="TextShape 36"/>
          <p:cNvSpPr txBox="1"/>
          <p:nvPr/>
        </p:nvSpPr>
        <p:spPr>
          <a:xfrm>
            <a:off x="360000" y="6300000"/>
            <a:ext cx="1133640" cy="26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Topmarks"/>
              </a:rPr>
              <a:t>My Family</a:t>
            </a:r>
            <a:endParaRPr lang="en-GB" sz="1100" b="0" strike="noStrike" spc="-1">
              <a:latin typeface="Topmarks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7B3321E9-E271-8E4C-CCCC-390E41E7E333}"/>
              </a:ext>
            </a:extLst>
          </p:cNvPr>
          <p:cNvSpPr/>
          <p:nvPr/>
        </p:nvSpPr>
        <p:spPr>
          <a:xfrm>
            <a:off x="228210" y="1541160"/>
            <a:ext cx="3709322" cy="29224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Reading for Pleasure – </a:t>
            </a:r>
            <a:r>
              <a:rPr lang="en-US" sz="1150" strike="noStrike" spc="-1" dirty="0" err="1">
                <a:solidFill>
                  <a:srgbClr val="000000"/>
                </a:solidFill>
                <a:latin typeface="Topmarks"/>
                <a:ea typeface="DejaVu Sans"/>
              </a:rPr>
              <a:t>Podkin</a:t>
            </a:r>
            <a:r>
              <a:rPr lang="en-US" sz="115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 One Ear </a:t>
            </a:r>
            <a:endParaRPr lang="en-US" sz="1150" spc="-1" dirty="0">
              <a:solidFill>
                <a:srgbClr val="000000"/>
              </a:solidFill>
              <a:latin typeface="Topmarks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1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Narrative: </a:t>
            </a:r>
            <a:r>
              <a:rPr lang="en-US" sz="115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The Boy, The Mole, The Fox and The Horse</a:t>
            </a:r>
          </a:p>
          <a:p>
            <a:r>
              <a:rPr lang="en-US" sz="1150" b="1" spc="-1" dirty="0">
                <a:solidFill>
                  <a:srgbClr val="000000"/>
                </a:solidFill>
                <a:latin typeface="Topmarks"/>
              </a:rPr>
              <a:t>Explanation Text </a:t>
            </a:r>
            <a:r>
              <a:rPr lang="en-US" sz="1150" spc="-1" dirty="0">
                <a:solidFill>
                  <a:srgbClr val="000000"/>
                </a:solidFill>
                <a:latin typeface="Topmarks"/>
              </a:rPr>
              <a:t>–How a Robot Dog Works </a:t>
            </a:r>
          </a:p>
          <a:p>
            <a:r>
              <a:rPr lang="en-US" sz="11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Grammar </a:t>
            </a:r>
            <a:r>
              <a:rPr lang="en-US" sz="11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– Spring learning plus using adverbs and adverbials to detail when, why, how and where a verb happened</a:t>
            </a:r>
            <a:r>
              <a:rPr lang="en-US" sz="1150" spc="-1" dirty="0">
                <a:solidFill>
                  <a:srgbClr val="000000"/>
                </a:solidFill>
                <a:latin typeface="Topmarks"/>
                <a:ea typeface="DejaVu Sans"/>
              </a:rPr>
              <a:t> and punctuate correctly. </a:t>
            </a:r>
            <a:r>
              <a:rPr lang="en-US" sz="1150" spc="-1" dirty="0" err="1">
                <a:solidFill>
                  <a:srgbClr val="000000"/>
                </a:solidFill>
                <a:latin typeface="Topmarks"/>
                <a:ea typeface="DejaVu Sans"/>
              </a:rPr>
              <a:t>Recognise</a:t>
            </a:r>
            <a:r>
              <a:rPr lang="en-US" sz="1150" spc="-1" dirty="0">
                <a:solidFill>
                  <a:srgbClr val="000000"/>
                </a:solidFill>
                <a:latin typeface="Topmarks"/>
                <a:ea typeface="DejaVu Sans"/>
              </a:rPr>
              <a:t> metaphors. </a:t>
            </a:r>
            <a:r>
              <a:rPr lang="en-US" sz="11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Year 4 also </a:t>
            </a:r>
            <a:r>
              <a:rPr lang="en-US" sz="115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consolidate all previous learning and use standard English inflections accurately </a:t>
            </a:r>
            <a:r>
              <a:rPr lang="en-US" sz="1150" strike="noStrike" spc="-1" dirty="0" err="1">
                <a:solidFill>
                  <a:srgbClr val="000000"/>
                </a:solidFill>
                <a:latin typeface="Topmarks"/>
                <a:ea typeface="DejaVu Sans"/>
              </a:rPr>
              <a:t>e.g</a:t>
            </a:r>
            <a:r>
              <a:rPr lang="en-US" sz="115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 ‘We were’ rather then ‘We was’. </a:t>
            </a:r>
          </a:p>
          <a:p>
            <a:pPr>
              <a:lnSpc>
                <a:spcPct val="100000"/>
              </a:lnSpc>
            </a:pPr>
            <a:r>
              <a:rPr lang="en-US" sz="11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Punctuation </a:t>
            </a:r>
            <a:r>
              <a:rPr lang="en-US" sz="11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–Spring learning plus using a comma after simple fronted adverbials. </a:t>
            </a:r>
            <a:r>
              <a:rPr lang="en-US" sz="11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Year 4 also </a:t>
            </a:r>
            <a:r>
              <a:rPr lang="en-US" sz="1150" spc="-1" dirty="0">
                <a:solidFill>
                  <a:srgbClr val="000000"/>
                </a:solidFill>
                <a:latin typeface="Topmarks"/>
                <a:ea typeface="DejaVu Sans"/>
              </a:rPr>
              <a:t>revisit and consolidate all previous learning. </a:t>
            </a:r>
          </a:p>
          <a:p>
            <a:pPr>
              <a:lnSpc>
                <a:spcPct val="100000"/>
              </a:lnSpc>
            </a:pPr>
            <a:r>
              <a:rPr lang="en-US" sz="11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Composition</a:t>
            </a:r>
            <a:r>
              <a:rPr lang="en-US" sz="11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 – Draft, redraft and edit their writing with increasing accuracy to make improvements. </a:t>
            </a:r>
            <a:endParaRPr lang="en-GB" sz="115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DC057-73E9-B267-C3B3-32FEDA1FD2B6}"/>
              </a:ext>
            </a:extLst>
          </p:cNvPr>
          <p:cNvSpPr txBox="1"/>
          <p:nvPr/>
        </p:nvSpPr>
        <p:spPr>
          <a:xfrm>
            <a:off x="4325760" y="1629094"/>
            <a:ext cx="4545087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opmarks" pitchFamily="2" charset="77"/>
              </a:rPr>
              <a:t>What plants do we know?  </a:t>
            </a:r>
            <a:r>
              <a:rPr lang="en-US" sz="1050" dirty="0">
                <a:latin typeface="Topmarks" pitchFamily="2" charset="77"/>
              </a:rPr>
              <a:t>Recap of KS1 learning. </a:t>
            </a:r>
            <a:endParaRPr lang="en-US" sz="1050" b="1" dirty="0">
              <a:latin typeface="Topmarks" pitchFamily="2" charset="77"/>
            </a:endParaRPr>
          </a:p>
          <a:p>
            <a:r>
              <a:rPr lang="en-US" sz="1050" b="1" dirty="0">
                <a:latin typeface="Topmarks" pitchFamily="2" charset="77"/>
              </a:rPr>
              <a:t>What are the functions of different parts of the plant?</a:t>
            </a:r>
          </a:p>
          <a:p>
            <a:r>
              <a:rPr lang="en-US" sz="1050" dirty="0">
                <a:latin typeface="Topmarks" pitchFamily="2" charset="77"/>
              </a:rPr>
              <a:t>-Identify and describe the functions of different parts of flowering plants: roots, stem/trunk, leaves and flowers.  </a:t>
            </a:r>
            <a:endParaRPr lang="en-US" sz="1050" b="1" dirty="0">
              <a:latin typeface="Topmarks" pitchFamily="2" charset="77"/>
            </a:endParaRPr>
          </a:p>
          <a:p>
            <a:r>
              <a:rPr lang="en-US" sz="1050" b="1" dirty="0">
                <a:latin typeface="Topmarks" pitchFamily="2" charset="77"/>
              </a:rPr>
              <a:t>How do plants live and grow? </a:t>
            </a:r>
          </a:p>
          <a:p>
            <a:r>
              <a:rPr lang="en-US" sz="1050" dirty="0">
                <a:latin typeface="Topmarks" pitchFamily="2" charset="77"/>
              </a:rPr>
              <a:t>-Explore the requirements of plants for life and growth (air, light, water, nutrients from soil and room to grow) and how they can vary from plant to plant. </a:t>
            </a:r>
            <a:endParaRPr lang="en-US" sz="1050" b="1" dirty="0">
              <a:latin typeface="Topmarks" pitchFamily="2" charset="77"/>
            </a:endParaRPr>
          </a:p>
          <a:p>
            <a:r>
              <a:rPr lang="en-US" sz="1050" b="1" dirty="0">
                <a:latin typeface="Topmarks" pitchFamily="2" charset="77"/>
              </a:rPr>
              <a:t>How is water transported in plants? (Investigation)</a:t>
            </a:r>
          </a:p>
          <a:p>
            <a:r>
              <a:rPr lang="en-US" sz="1050" dirty="0">
                <a:latin typeface="Topmarks" pitchFamily="2" charset="77"/>
              </a:rPr>
              <a:t>-Investigate the ways in which water is transported within plants. </a:t>
            </a:r>
          </a:p>
          <a:p>
            <a:r>
              <a:rPr lang="en-US" sz="1050" b="1" dirty="0">
                <a:latin typeface="Topmarks" pitchFamily="2" charset="77"/>
              </a:rPr>
              <a:t>What is the role of the flower? </a:t>
            </a:r>
          </a:p>
          <a:p>
            <a:r>
              <a:rPr lang="en-US" sz="1050" dirty="0">
                <a:latin typeface="Topmarks" pitchFamily="2" charset="77"/>
              </a:rPr>
              <a:t>-Explore the part that flowers play in the life cycle of flowering plants, including pollination, seed formation and seed dispersal.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15615-B150-1E13-EC2F-6B1C220F0FC5}"/>
              </a:ext>
            </a:extLst>
          </p:cNvPr>
          <p:cNvSpPr txBox="1"/>
          <p:nvPr/>
        </p:nvSpPr>
        <p:spPr>
          <a:xfrm>
            <a:off x="4272362" y="4451923"/>
            <a:ext cx="4469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opmarks" pitchFamily="2" charset="77"/>
              </a:rPr>
              <a:t>Can all plants live everywhere?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latin typeface="Topmarks" pitchFamily="2" charset="77"/>
              </a:rPr>
              <a:t>Vegetation belts/Climate zones 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latin typeface="Topmarks" pitchFamily="2" charset="77"/>
              </a:rPr>
              <a:t>Location of equator, North and South Pole and Tropics </a:t>
            </a:r>
          </a:p>
          <a:p>
            <a:endParaRPr lang="en-US" sz="1050" b="1" dirty="0">
              <a:latin typeface="Topmark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0D0FA-7721-4961-94C4-29CEBAB1CC12}"/>
              </a:ext>
            </a:extLst>
          </p:cNvPr>
          <p:cNvSpPr txBox="1"/>
          <p:nvPr/>
        </p:nvSpPr>
        <p:spPr>
          <a:xfrm>
            <a:off x="3843720" y="5692045"/>
            <a:ext cx="30434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opmarks" pitchFamily="2" charset="77"/>
              </a:rPr>
              <a:t>Who was Marianne North? </a:t>
            </a:r>
          </a:p>
          <a:p>
            <a:r>
              <a:rPr lang="en-US" sz="1050" dirty="0">
                <a:latin typeface="Topmarks" pitchFamily="2" charset="77"/>
              </a:rPr>
              <a:t>-Learn about great artist, architects and designers in history. </a:t>
            </a:r>
          </a:p>
          <a:p>
            <a:r>
              <a:rPr lang="en-US" sz="1050" b="1" dirty="0">
                <a:latin typeface="Topmarks" pitchFamily="2" charset="77"/>
              </a:rPr>
              <a:t>How can we draw details of plants? </a:t>
            </a:r>
          </a:p>
          <a:p>
            <a:r>
              <a:rPr lang="en-US" sz="1050" dirty="0">
                <a:latin typeface="Topmarks" pitchFamily="2" charset="77"/>
              </a:rPr>
              <a:t>-Improve their mastery of art and design techniques including drawing.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C8DF8-21FF-EC4F-D268-40C0B65D17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6618" y="955571"/>
            <a:ext cx="495419" cy="935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7AF3A-95EA-9A34-2301-A452BEA9F9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4479" y="5167514"/>
            <a:ext cx="478681" cy="791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429</Words>
  <Application>Microsoft Macintosh PowerPoint</Application>
  <PresentationFormat>Widescreen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Symbol</vt:lpstr>
      <vt:lpstr>Times New Roman</vt:lpstr>
      <vt:lpstr>Topmarks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kelly mccall</dc:creator>
  <dc:description/>
  <cp:lastModifiedBy>Miss Moores</cp:lastModifiedBy>
  <cp:revision>18</cp:revision>
  <dcterms:created xsi:type="dcterms:W3CDTF">2024-08-20T06:52:16Z</dcterms:created>
  <dcterms:modified xsi:type="dcterms:W3CDTF">2025-04-20T21:14:19Z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0x010100341289D6E51BA140B6D61F185ACF3435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