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2"/>
  </p:normalViewPr>
  <p:slideViewPr>
    <p:cSldViewPr snapToGrid="0">
      <p:cViewPr>
        <p:scale>
          <a:sx n="90" d="100"/>
          <a:sy n="90" d="100"/>
        </p:scale>
        <p:origin x="153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C4163A7-B517-4447-872B-4224E3E8F1C8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1912" cy="3606800"/>
          </a:xfrm>
          <a:prstGeom prst="rect">
            <a:avLst/>
          </a:prstGeom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560" cy="4208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4281480" y="10155240"/>
            <a:ext cx="3274920" cy="5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6DD2CC5-4CF6-4A98-A0FF-5F104AF76058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8957256" y="945846"/>
            <a:ext cx="3067256" cy="271823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786520" y="1423080"/>
            <a:ext cx="3180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58860" y="1115280"/>
            <a:ext cx="4105080" cy="3477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7" name="CustomShape 4"/>
          <p:cNvSpPr/>
          <p:nvPr/>
        </p:nvSpPr>
        <p:spPr>
          <a:xfrm>
            <a:off x="141480" y="1553040"/>
            <a:ext cx="4043160" cy="280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8" name="CustomShape 5"/>
          <p:cNvSpPr/>
          <p:nvPr/>
        </p:nvSpPr>
        <p:spPr>
          <a:xfrm>
            <a:off x="7123320" y="5519353"/>
            <a:ext cx="2261520" cy="10890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9" name="CustomShape 6"/>
          <p:cNvSpPr/>
          <p:nvPr/>
        </p:nvSpPr>
        <p:spPr>
          <a:xfrm>
            <a:off x="3620718" y="5396840"/>
            <a:ext cx="3360402" cy="1421839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0" name="CustomShape 7"/>
          <p:cNvSpPr/>
          <p:nvPr/>
        </p:nvSpPr>
        <p:spPr>
          <a:xfrm>
            <a:off x="5761800" y="96840"/>
            <a:ext cx="6213960" cy="746280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Badgers Class Curriculum Overview—Summer 2</a:t>
            </a: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Enquiry : Why did people travel in the past?   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4322123" y="3645801"/>
            <a:ext cx="4317120" cy="138991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2" name="CustomShape 9"/>
          <p:cNvSpPr/>
          <p:nvPr/>
        </p:nvSpPr>
        <p:spPr>
          <a:xfrm>
            <a:off x="4289760" y="1152360"/>
            <a:ext cx="4544640" cy="214972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53" name="CustomShape 10"/>
          <p:cNvSpPr/>
          <p:nvPr/>
        </p:nvSpPr>
        <p:spPr>
          <a:xfrm>
            <a:off x="8771760" y="4098600"/>
            <a:ext cx="3254400" cy="11358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54" name="CustomShape 11"/>
          <p:cNvSpPr/>
          <p:nvPr/>
        </p:nvSpPr>
        <p:spPr>
          <a:xfrm>
            <a:off x="213840" y="6224760"/>
            <a:ext cx="3254400" cy="449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5" name="CustomShape 12"/>
          <p:cNvSpPr/>
          <p:nvPr/>
        </p:nvSpPr>
        <p:spPr>
          <a:xfrm>
            <a:off x="204840" y="5099400"/>
            <a:ext cx="3254400" cy="5472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56" name="CustomShape 13"/>
          <p:cNvSpPr/>
          <p:nvPr/>
        </p:nvSpPr>
        <p:spPr>
          <a:xfrm>
            <a:off x="64080" y="1107000"/>
            <a:ext cx="4113000" cy="403200"/>
          </a:xfrm>
          <a:prstGeom prst="roundRect">
            <a:avLst>
              <a:gd name="adj" fmla="val 16667"/>
            </a:avLst>
          </a:prstGeom>
          <a:solidFill>
            <a:srgbClr val="FD87E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Authors and Readers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7" name="CustomShape 14"/>
          <p:cNvSpPr/>
          <p:nvPr/>
        </p:nvSpPr>
        <p:spPr>
          <a:xfrm>
            <a:off x="204840" y="4768560"/>
            <a:ext cx="3254400" cy="449640"/>
          </a:xfrm>
          <a:prstGeom prst="roundRect">
            <a:avLst>
              <a:gd name="adj" fmla="val 16667"/>
            </a:avLst>
          </a:prstGeom>
          <a:solidFill>
            <a:srgbClr val="EA938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Athletes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8" name="CustomShape 15"/>
          <p:cNvSpPr/>
          <p:nvPr/>
        </p:nvSpPr>
        <p:spPr>
          <a:xfrm>
            <a:off x="213840" y="5772960"/>
            <a:ext cx="3254400" cy="44964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Linguists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9" name="CustomShape 16"/>
          <p:cNvSpPr/>
          <p:nvPr/>
        </p:nvSpPr>
        <p:spPr>
          <a:xfrm>
            <a:off x="3620718" y="5132983"/>
            <a:ext cx="3395159" cy="401412"/>
          </a:xfrm>
          <a:prstGeom prst="roundRect">
            <a:avLst>
              <a:gd name="adj" fmla="val 16667"/>
            </a:avLst>
          </a:prstGeom>
          <a:solidFill>
            <a:srgbClr val="B3EF95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</a:t>
            </a:r>
            <a:r>
              <a:rPr lang="en-GB" spc="-1" dirty="0">
                <a:solidFill>
                  <a:srgbClr val="000000"/>
                </a:solidFill>
                <a:latin typeface="Aptos"/>
                <a:ea typeface="DejaVu Sans"/>
              </a:rPr>
              <a:t>Engineers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0" name="CustomShape 17"/>
          <p:cNvSpPr/>
          <p:nvPr/>
        </p:nvSpPr>
        <p:spPr>
          <a:xfrm>
            <a:off x="4294080" y="1072080"/>
            <a:ext cx="4540320" cy="462960"/>
          </a:xfrm>
          <a:prstGeom prst="roundRect">
            <a:avLst>
              <a:gd name="adj" fmla="val 16667"/>
            </a:avLst>
          </a:prstGeom>
          <a:solidFill>
            <a:srgbClr val="90A8F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</a:t>
            </a:r>
            <a:r>
              <a:rPr lang="en-GB" spc="-1" dirty="0">
                <a:solidFill>
                  <a:srgbClr val="000000"/>
                </a:solidFill>
                <a:latin typeface="Aptos"/>
                <a:ea typeface="DejaVu Sans"/>
              </a:rPr>
              <a:t>Historians</a:t>
            </a: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 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1" name="CustomShape 18"/>
          <p:cNvSpPr/>
          <p:nvPr/>
        </p:nvSpPr>
        <p:spPr>
          <a:xfrm>
            <a:off x="8748000" y="3718440"/>
            <a:ext cx="3254400" cy="48996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Philosophers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62" name="CustomShape 19"/>
          <p:cNvSpPr/>
          <p:nvPr/>
        </p:nvSpPr>
        <p:spPr>
          <a:xfrm>
            <a:off x="8960166" y="925561"/>
            <a:ext cx="3015594" cy="3617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Mathematicians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3" name="CustomShape 20"/>
          <p:cNvSpPr/>
          <p:nvPr/>
        </p:nvSpPr>
        <p:spPr>
          <a:xfrm>
            <a:off x="4317803" y="3449520"/>
            <a:ext cx="4325760" cy="360879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Geographers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4" name="CustomShape 21"/>
          <p:cNvSpPr/>
          <p:nvPr/>
        </p:nvSpPr>
        <p:spPr>
          <a:xfrm>
            <a:off x="9720000" y="5668920"/>
            <a:ext cx="2261520" cy="10353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5" name="CustomShape 22"/>
          <p:cNvSpPr/>
          <p:nvPr/>
        </p:nvSpPr>
        <p:spPr>
          <a:xfrm>
            <a:off x="9726840" y="5482440"/>
            <a:ext cx="2261520" cy="449640"/>
          </a:xfrm>
          <a:prstGeom prst="roundRect">
            <a:avLst>
              <a:gd name="adj" fmla="val 16667"/>
            </a:avLst>
          </a:prstGeom>
          <a:solidFill>
            <a:srgbClr val="F2F29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Computer Scientists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66" name="Picture 26"/>
          <p:cNvPicPr/>
          <p:nvPr/>
        </p:nvPicPr>
        <p:blipFill>
          <a:blip r:embed="rId3"/>
          <a:stretch/>
        </p:blipFill>
        <p:spPr>
          <a:xfrm>
            <a:off x="3695903" y="4211460"/>
            <a:ext cx="533160" cy="84204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30"/>
          <p:cNvPicPr/>
          <p:nvPr/>
        </p:nvPicPr>
        <p:blipFill>
          <a:blip r:embed="rId4"/>
          <a:stretch/>
        </p:blipFill>
        <p:spPr>
          <a:xfrm>
            <a:off x="7958067" y="4340760"/>
            <a:ext cx="516600" cy="95256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34"/>
          <p:cNvPicPr/>
          <p:nvPr/>
        </p:nvPicPr>
        <p:blipFill>
          <a:blip r:embed="rId5"/>
          <a:stretch/>
        </p:blipFill>
        <p:spPr>
          <a:xfrm>
            <a:off x="2820240" y="5784120"/>
            <a:ext cx="534600" cy="87048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36"/>
          <p:cNvPicPr/>
          <p:nvPr/>
        </p:nvPicPr>
        <p:blipFill>
          <a:blip r:embed="rId6"/>
          <a:stretch/>
        </p:blipFill>
        <p:spPr>
          <a:xfrm>
            <a:off x="11101875" y="1354471"/>
            <a:ext cx="631769" cy="1233887"/>
          </a:xfrm>
          <a:prstGeom prst="rect">
            <a:avLst/>
          </a:prstGeom>
          <a:ln w="0">
            <a:noFill/>
          </a:ln>
        </p:spPr>
      </p:pic>
      <p:sp>
        <p:nvSpPr>
          <p:cNvPr id="70" name="CustomShape 23"/>
          <p:cNvSpPr/>
          <p:nvPr/>
        </p:nvSpPr>
        <p:spPr>
          <a:xfrm>
            <a:off x="7123320" y="5320800"/>
            <a:ext cx="2261520" cy="449640"/>
          </a:xfrm>
          <a:prstGeom prst="roundRect">
            <a:avLst>
              <a:gd name="adj" fmla="val 16667"/>
            </a:avLst>
          </a:prstGeom>
          <a:solidFill>
            <a:srgbClr val="CAF1F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Musicians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71" name="Picture 43"/>
          <p:cNvPicPr/>
          <p:nvPr/>
        </p:nvPicPr>
        <p:blipFill>
          <a:blip r:embed="rId7"/>
          <a:stretch/>
        </p:blipFill>
        <p:spPr>
          <a:xfrm>
            <a:off x="11417760" y="4205160"/>
            <a:ext cx="490680" cy="988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45"/>
          <p:cNvPicPr/>
          <p:nvPr/>
        </p:nvPicPr>
        <p:blipFill>
          <a:blip r:embed="rId8"/>
          <a:stretch/>
        </p:blipFill>
        <p:spPr>
          <a:xfrm>
            <a:off x="3745439" y="2272500"/>
            <a:ext cx="533160" cy="109404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38"/>
          <p:cNvPicPr/>
          <p:nvPr/>
        </p:nvPicPr>
        <p:blipFill>
          <a:blip r:embed="rId9"/>
          <a:stretch/>
        </p:blipFill>
        <p:spPr>
          <a:xfrm>
            <a:off x="8795160" y="5692320"/>
            <a:ext cx="533520" cy="8348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49"/>
          <p:cNvPicPr/>
          <p:nvPr/>
        </p:nvPicPr>
        <p:blipFill>
          <a:blip r:embed="rId10"/>
          <a:stretch/>
        </p:blipFill>
        <p:spPr>
          <a:xfrm>
            <a:off x="227520" y="4792680"/>
            <a:ext cx="484560" cy="83232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2" descr="A group of people holding books&#10;&#10;Description automatically generated"/>
          <p:cNvPicPr/>
          <p:nvPr/>
        </p:nvPicPr>
        <p:blipFill>
          <a:blip r:embed="rId11"/>
          <a:stretch/>
        </p:blipFill>
        <p:spPr>
          <a:xfrm>
            <a:off x="204840" y="47160"/>
            <a:ext cx="5147640" cy="983520"/>
          </a:xfrm>
          <a:prstGeom prst="rect">
            <a:avLst/>
          </a:prstGeom>
          <a:ln w="0">
            <a:noFill/>
          </a:ln>
        </p:spPr>
      </p:pic>
      <p:sp>
        <p:nvSpPr>
          <p:cNvPr id="76" name="CustomShape 24"/>
          <p:cNvSpPr/>
          <p:nvPr/>
        </p:nvSpPr>
        <p:spPr>
          <a:xfrm>
            <a:off x="4330800" y="1607040"/>
            <a:ext cx="3988080" cy="176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77" name="CustomShape 25"/>
          <p:cNvSpPr/>
          <p:nvPr/>
        </p:nvSpPr>
        <p:spPr>
          <a:xfrm>
            <a:off x="713520" y="5318640"/>
            <a:ext cx="2745720" cy="25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b="0" strike="noStrike" spc="-1">
                <a:solidFill>
                  <a:srgbClr val="000000"/>
                </a:solidFill>
                <a:latin typeface="Topmarks"/>
                <a:ea typeface="DejaVu Sans"/>
              </a:rPr>
              <a:t>Swimming/Tennis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78" name="CustomShape 26"/>
          <p:cNvSpPr/>
          <p:nvPr/>
        </p:nvSpPr>
        <p:spPr>
          <a:xfrm>
            <a:off x="8820000" y="4140000"/>
            <a:ext cx="272880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79" name="CustomShape 27"/>
          <p:cNvSpPr/>
          <p:nvPr/>
        </p:nvSpPr>
        <p:spPr>
          <a:xfrm>
            <a:off x="7200000" y="5760000"/>
            <a:ext cx="2184840" cy="71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b="0" strike="noStrike" spc="-1">
                <a:solidFill>
                  <a:srgbClr val="000000"/>
                </a:solidFill>
                <a:latin typeface="Topmarks"/>
                <a:ea typeface="DejaVu Sans"/>
              </a:rPr>
              <a:t> 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80" name="CustomShape 28"/>
          <p:cNvSpPr/>
          <p:nvPr/>
        </p:nvSpPr>
        <p:spPr>
          <a:xfrm>
            <a:off x="9852840" y="5760000"/>
            <a:ext cx="213552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1" name="CustomShape 29"/>
          <p:cNvSpPr/>
          <p:nvPr/>
        </p:nvSpPr>
        <p:spPr>
          <a:xfrm>
            <a:off x="8786520" y="1458000"/>
            <a:ext cx="3092400" cy="197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2" name="CustomShape 30"/>
          <p:cNvSpPr/>
          <p:nvPr/>
        </p:nvSpPr>
        <p:spPr>
          <a:xfrm>
            <a:off x="9034259" y="1293408"/>
            <a:ext cx="2913120" cy="25205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100" b="1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Shape:</a:t>
            </a:r>
            <a:endParaRPr lang="en-GB" sz="1100" b="0" strike="noStrike" spc="-1" dirty="0">
              <a:latin typeface="Topmarks" pitchFamily="2" charset="77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-Turns &amp; angles</a:t>
            </a:r>
            <a:endParaRPr lang="en-GB" sz="1100" b="0" strike="noStrike" spc="-1" dirty="0">
              <a:latin typeface="Topmarks" pitchFamily="2" charset="77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-Identify angles</a:t>
            </a:r>
            <a:endParaRPr lang="en-GB" sz="1100" b="0" strike="noStrike" spc="-1" dirty="0">
              <a:latin typeface="Topmarks" pitchFamily="2" charset="77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-Types of lines &amp; triangles</a:t>
            </a:r>
          </a:p>
          <a:p>
            <a:pPr>
              <a:lnSpc>
                <a:spcPct val="100000"/>
              </a:lnSpc>
            </a:pPr>
            <a:r>
              <a:rPr lang="en-GB" sz="1100" b="1" spc="-1" dirty="0">
                <a:solidFill>
                  <a:srgbClr val="000000"/>
                </a:solidFill>
                <a:latin typeface="Topmarks" pitchFamily="2" charset="77"/>
              </a:rPr>
              <a:t>Money:</a:t>
            </a: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</a:rPr>
              <a:t>-Write money as decimals </a:t>
            </a:r>
          </a:p>
          <a:p>
            <a:pPr>
              <a:lnSpc>
                <a:spcPct val="100000"/>
              </a:lnSpc>
            </a:pPr>
            <a:r>
              <a:rPr lang="en-GB" sz="1100" spc="-1" dirty="0">
                <a:solidFill>
                  <a:srgbClr val="000000"/>
                </a:solidFill>
                <a:latin typeface="Topmarks" pitchFamily="2" charset="77"/>
              </a:rPr>
              <a:t>-Convert pounds to pence</a:t>
            </a: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</a:rPr>
              <a:t>-Find change</a:t>
            </a:r>
          </a:p>
          <a:p>
            <a:pPr>
              <a:lnSpc>
                <a:spcPct val="100000"/>
              </a:lnSpc>
            </a:pPr>
            <a:r>
              <a:rPr lang="en-GB" sz="1100" b="1" strike="noStrike" spc="-1" dirty="0">
                <a:latin typeface="Topmarks" pitchFamily="2" charset="77"/>
              </a:rPr>
              <a:t>Decimals: </a:t>
            </a:r>
          </a:p>
          <a:p>
            <a:pPr>
              <a:lnSpc>
                <a:spcPct val="100000"/>
              </a:lnSpc>
            </a:pPr>
            <a:r>
              <a:rPr lang="en-GB" sz="1100" spc="-1" dirty="0">
                <a:latin typeface="Topmarks" pitchFamily="2" charset="77"/>
              </a:rPr>
              <a:t>-Tenths and hundredths as decimals </a:t>
            </a:r>
          </a:p>
          <a:p>
            <a:pPr>
              <a:lnSpc>
                <a:spcPct val="100000"/>
              </a:lnSpc>
            </a:pPr>
            <a:r>
              <a:rPr lang="en-GB" sz="1100" spc="-1" dirty="0">
                <a:latin typeface="Topmarks" pitchFamily="2" charset="77"/>
              </a:rPr>
              <a:t>-Compare and order </a:t>
            </a: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latin typeface="Topmarks" pitchFamily="2" charset="77"/>
              </a:rPr>
              <a:t>-Round to the nearest whole number</a:t>
            </a:r>
          </a:p>
          <a:p>
            <a:pPr>
              <a:lnSpc>
                <a:spcPct val="100000"/>
              </a:lnSpc>
            </a:pPr>
            <a:r>
              <a:rPr lang="en-GB" sz="1100" b="1" spc="-1" dirty="0">
                <a:latin typeface="Topmarks" pitchFamily="2" charset="77"/>
              </a:rPr>
              <a:t>Time</a:t>
            </a:r>
            <a:endParaRPr lang="en-GB" sz="1100" b="1" strike="noStrike" spc="-1" dirty="0">
              <a:latin typeface="Topmarks" pitchFamily="2" charset="77"/>
            </a:endParaRPr>
          </a:p>
        </p:txBody>
      </p:sp>
      <p:sp>
        <p:nvSpPr>
          <p:cNvPr id="83" name="CustomShape 31"/>
          <p:cNvSpPr/>
          <p:nvPr/>
        </p:nvSpPr>
        <p:spPr>
          <a:xfrm>
            <a:off x="8887320" y="4244400"/>
            <a:ext cx="2635200" cy="98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Judaism - What symbols and stories help Jewish people remember </a:t>
            </a:r>
            <a:endParaRPr lang="en-GB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their covenant with God?</a:t>
            </a:r>
            <a:endParaRPr lang="en-GB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PSHE - Growing &amp; Changing</a:t>
            </a:r>
            <a:endParaRPr lang="en-GB" sz="1100" b="0" strike="noStrike" spc="-1" dirty="0">
              <a:latin typeface="Arial"/>
            </a:endParaRPr>
          </a:p>
        </p:txBody>
      </p:sp>
      <p:sp>
        <p:nvSpPr>
          <p:cNvPr id="84" name="CustomShape 32"/>
          <p:cNvSpPr/>
          <p:nvPr/>
        </p:nvSpPr>
        <p:spPr>
          <a:xfrm>
            <a:off x="9846720" y="5932080"/>
            <a:ext cx="2033280" cy="72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Events &amp; actions in Programs - explain how a sprite moves in an existing project (Using Scratch)</a:t>
            </a:r>
            <a:endParaRPr lang="en-GB" sz="1100" b="0" strike="noStrike" spc="-1" dirty="0">
              <a:latin typeface="Arial"/>
            </a:endParaRPr>
          </a:p>
        </p:txBody>
      </p:sp>
      <p:sp>
        <p:nvSpPr>
          <p:cNvPr id="85" name="CustomShape 33"/>
          <p:cNvSpPr/>
          <p:nvPr/>
        </p:nvSpPr>
        <p:spPr>
          <a:xfrm>
            <a:off x="7206120" y="5848920"/>
            <a:ext cx="1589040" cy="63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Understand music &amp; improvise together</a:t>
            </a:r>
            <a:endParaRPr lang="en-GB" sz="1100" b="0" strike="noStrike" spc="-1" dirty="0">
              <a:latin typeface="Arial"/>
            </a:endParaRPr>
          </a:p>
        </p:txBody>
      </p:sp>
      <p:sp>
        <p:nvSpPr>
          <p:cNvPr id="86" name="CustomShape 34"/>
          <p:cNvSpPr/>
          <p:nvPr/>
        </p:nvSpPr>
        <p:spPr>
          <a:xfrm>
            <a:off x="360000" y="6300000"/>
            <a:ext cx="2340000" cy="26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100" b="0" strike="noStrike" spc="-1">
                <a:solidFill>
                  <a:srgbClr val="000000"/>
                </a:solidFill>
                <a:latin typeface="Topmarks"/>
                <a:ea typeface="DejaVu Sans"/>
              </a:rPr>
              <a:t>In the classroom</a:t>
            </a:r>
            <a:endParaRPr lang="en-GB" sz="1100" b="0" strike="noStrike" spc="-1">
              <a:latin typeface="Arial"/>
            </a:endParaRPr>
          </a:p>
        </p:txBody>
      </p:sp>
      <p:sp>
        <p:nvSpPr>
          <p:cNvPr id="87" name="CustomShape 35"/>
          <p:cNvSpPr/>
          <p:nvPr/>
        </p:nvSpPr>
        <p:spPr>
          <a:xfrm>
            <a:off x="228240" y="1541160"/>
            <a:ext cx="370908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Reading for Pleasure – </a:t>
            </a:r>
            <a:r>
              <a:rPr lang="en-US" sz="1200" spc="-1" dirty="0">
                <a:solidFill>
                  <a:srgbClr val="000000"/>
                </a:solidFill>
                <a:latin typeface="Topmarks"/>
                <a:ea typeface="DejaVu Sans"/>
              </a:rPr>
              <a:t>The Wild Robot</a:t>
            </a:r>
            <a:r>
              <a:rPr lang="en-US" sz="12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Narrative: </a:t>
            </a:r>
            <a:r>
              <a:rPr lang="en-US" sz="120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The Iron Man </a:t>
            </a:r>
            <a:endParaRPr lang="en-GB" sz="12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Topmarks"/>
              </a:rPr>
              <a:t>Balanced Argument: </a:t>
            </a:r>
            <a:r>
              <a:rPr lang="en-US" sz="1200" spc="-1" dirty="0">
                <a:solidFill>
                  <a:srgbClr val="000000"/>
                </a:solidFill>
                <a:latin typeface="Topmarks"/>
              </a:rPr>
              <a:t>Should we feed animals in national parks? </a:t>
            </a:r>
          </a:p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Topmarks"/>
              </a:rPr>
              <a:t>Poetry</a:t>
            </a:r>
            <a:r>
              <a:rPr lang="en-US" sz="1200" b="1" spc="-1" dirty="0">
                <a:solidFill>
                  <a:srgbClr val="000000"/>
                </a:solidFill>
                <a:latin typeface="Topmarks"/>
              </a:rPr>
              <a:t>: </a:t>
            </a:r>
            <a:r>
              <a:rPr lang="en-US" sz="1200" spc="-1" dirty="0">
                <a:solidFill>
                  <a:srgbClr val="000000"/>
                </a:solidFill>
                <a:latin typeface="Topmarks"/>
              </a:rPr>
              <a:t>The </a:t>
            </a:r>
            <a:r>
              <a:rPr lang="en-US" sz="1200" spc="-1" dirty="0" err="1">
                <a:solidFill>
                  <a:srgbClr val="000000"/>
                </a:solidFill>
                <a:latin typeface="Topmarks"/>
              </a:rPr>
              <a:t>Colour</a:t>
            </a:r>
            <a:r>
              <a:rPr lang="en-US" sz="1200" spc="-1" dirty="0">
                <a:solidFill>
                  <a:srgbClr val="000000"/>
                </a:solidFill>
                <a:latin typeface="Topmarks"/>
              </a:rPr>
              <a:t> Collector</a:t>
            </a:r>
            <a:endParaRPr lang="en-GB" sz="12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Grammar </a:t>
            </a:r>
            <a:r>
              <a:rPr lang="en-US" sz="12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– </a:t>
            </a:r>
            <a:r>
              <a:rPr lang="en-US" sz="1200" spc="-1" dirty="0" err="1">
                <a:solidFill>
                  <a:srgbClr val="000000"/>
                </a:solidFill>
                <a:latin typeface="Topmarks"/>
                <a:ea typeface="DejaVu Sans"/>
              </a:rPr>
              <a:t>Recognise</a:t>
            </a:r>
            <a:r>
              <a:rPr lang="en-US" sz="1200" spc="-1" dirty="0">
                <a:solidFill>
                  <a:srgbClr val="000000"/>
                </a:solidFill>
                <a:latin typeface="Topmarks"/>
                <a:ea typeface="DejaVu Sans"/>
              </a:rPr>
              <a:t> and use metaphors. Revisit and consolidate all previous learning. </a:t>
            </a:r>
            <a:endParaRPr lang="en-GB" sz="1200" b="0" strike="noStrike" spc="-1" dirty="0">
              <a:latin typeface="Arial"/>
            </a:endParaRPr>
          </a:p>
          <a:p>
            <a:r>
              <a:rPr lang="en-US" sz="120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Punctuation </a:t>
            </a:r>
            <a:r>
              <a:rPr lang="en-US" sz="12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– Use a comma after simple and more complex fronted adverbials. Begin to demark subordinate clauses. </a:t>
            </a:r>
            <a:r>
              <a:rPr lang="en-US" sz="1200" spc="-1" dirty="0">
                <a:solidFill>
                  <a:srgbClr val="000000"/>
                </a:solidFill>
                <a:latin typeface="Topmarks"/>
                <a:ea typeface="DejaVu Sans"/>
              </a:rPr>
              <a:t>Revisit and consolidate all previous learning. </a:t>
            </a:r>
            <a:endParaRPr lang="en-US" sz="1200" b="0" strike="noStrike" spc="-1" dirty="0">
              <a:solidFill>
                <a:srgbClr val="000000"/>
              </a:solidFill>
              <a:latin typeface="Topmarks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Composition</a:t>
            </a:r>
            <a:r>
              <a:rPr lang="en-US" sz="12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 – Draft, redraft and edit their writing with increasing accuracy and to make improvements. </a:t>
            </a:r>
            <a:r>
              <a:rPr lang="en-US" sz="1200" spc="-1" dirty="0">
                <a:solidFill>
                  <a:srgbClr val="000000"/>
                </a:solidFill>
                <a:latin typeface="Topmarks"/>
                <a:ea typeface="DejaVu Sans"/>
              </a:rPr>
              <a:t>Continue to work on using bullet points, headings and subheadings if appropriate.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89" name="CustomShape 37"/>
          <p:cNvSpPr/>
          <p:nvPr/>
        </p:nvSpPr>
        <p:spPr>
          <a:xfrm>
            <a:off x="4301002" y="3829124"/>
            <a:ext cx="4468680" cy="12219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050" spc="-1" dirty="0">
                <a:latin typeface="Topmarks" pitchFamily="2" charset="77"/>
              </a:rPr>
              <a:t>-Revisit continents, oceans, North/South Pole, Northern/ Southern Hemisphere, Equator, Tropics and Arctic/ Antarctic Circle.</a:t>
            </a:r>
          </a:p>
          <a:p>
            <a:pPr>
              <a:lnSpc>
                <a:spcPct val="100000"/>
              </a:lnSpc>
            </a:pPr>
            <a:r>
              <a:rPr lang="en-GB" sz="1050" spc="-1" dirty="0">
                <a:latin typeface="Topmarks" pitchFamily="2" charset="77"/>
              </a:rPr>
              <a:t>-Name and locate the counties that make up South West England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1050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-Know and name the 8 points of a compass.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105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-Use maps to locate cities and countries involved in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105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    the story of the Titanic. </a:t>
            </a:r>
            <a:endParaRPr lang="en-GB" sz="1050" b="0" strike="noStrike" spc="-1" dirty="0">
              <a:latin typeface="Topmarks" pitchFamily="2" charset="77"/>
            </a:endParaRPr>
          </a:p>
          <a:p>
            <a:pPr>
              <a:lnSpc>
                <a:spcPct val="100000"/>
              </a:lnSpc>
            </a:pPr>
            <a:endParaRPr lang="en-GB" sz="1050" b="0" strike="noStrike" spc="-1" dirty="0">
              <a:latin typeface="Arial"/>
            </a:endParaRPr>
          </a:p>
        </p:txBody>
      </p:sp>
      <p:sp>
        <p:nvSpPr>
          <p:cNvPr id="90" name="CustomShape 38"/>
          <p:cNvSpPr/>
          <p:nvPr/>
        </p:nvSpPr>
        <p:spPr>
          <a:xfrm>
            <a:off x="3627558" y="5527642"/>
            <a:ext cx="3395159" cy="12529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GB" sz="1050" dirty="0">
                <a:effectLst/>
                <a:latin typeface="Topmark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-Choose from a variety of materials and components, including textiles, to a flag. </a:t>
            </a:r>
          </a:p>
          <a:p>
            <a:r>
              <a:rPr lang="en-GB" sz="1050" dirty="0">
                <a:effectLst/>
                <a:latin typeface="Topmark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-Start to measure, tape or pin, cut and join fabric with some accuracy.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Topmark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-Use simple sewing techniques including cutting, shaping and joining fabric to make a simple product.</a:t>
            </a:r>
          </a:p>
        </p:txBody>
      </p:sp>
      <p:sp>
        <p:nvSpPr>
          <p:cNvPr id="2" name="CustomShape 30">
            <a:extLst>
              <a:ext uri="{FF2B5EF4-FFF2-40B4-BE49-F238E27FC236}">
                <a16:creationId xmlns:a16="http://schemas.microsoft.com/office/drawing/2014/main" id="{6FB4464D-58AF-84C1-689E-BF7E7C3D77AA}"/>
              </a:ext>
            </a:extLst>
          </p:cNvPr>
          <p:cNvSpPr/>
          <p:nvPr/>
        </p:nvSpPr>
        <p:spPr>
          <a:xfrm>
            <a:off x="4408686" y="1541059"/>
            <a:ext cx="4571874" cy="1695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000000"/>
                </a:solidFill>
                <a:latin typeface="Topmarks"/>
              </a:rPr>
              <a:t>-Why do people travel today? </a:t>
            </a:r>
          </a:p>
          <a:p>
            <a:pPr>
              <a:lnSpc>
                <a:spcPct val="100000"/>
              </a:lnSpc>
            </a:pPr>
            <a:r>
              <a:rPr lang="en-GB" sz="1200" strike="noStrike" spc="-1" dirty="0">
                <a:solidFill>
                  <a:srgbClr val="000000"/>
                </a:solidFill>
                <a:latin typeface="Topmarks"/>
              </a:rPr>
              <a:t>-What reasons did p</a:t>
            </a:r>
            <a:r>
              <a:rPr lang="en-GB" sz="1200" spc="-1" dirty="0">
                <a:solidFill>
                  <a:srgbClr val="000000"/>
                </a:solidFill>
                <a:latin typeface="Topmarks"/>
              </a:rPr>
              <a:t>eople have to travel in the past and how do we know? </a:t>
            </a:r>
          </a:p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000000"/>
                </a:solidFill>
                <a:latin typeface="Topmarks"/>
              </a:rPr>
              <a:t>-What was travel like in the early 1900s and what made </a:t>
            </a:r>
          </a:p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000000"/>
                </a:solidFill>
                <a:latin typeface="Topmarks"/>
              </a:rPr>
              <a:t>the Titanic so significant? </a:t>
            </a:r>
          </a:p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000000"/>
                </a:solidFill>
                <a:latin typeface="Topmarks"/>
              </a:rPr>
              <a:t>-Who was…? Case study of passengers on the Titanic from different classes. </a:t>
            </a:r>
          </a:p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000000"/>
                </a:solidFill>
                <a:latin typeface="Topmarks"/>
              </a:rPr>
              <a:t>-How do we know about people who travelled on the Titanic. </a:t>
            </a:r>
          </a:p>
        </p:txBody>
      </p:sp>
      <p:sp>
        <p:nvSpPr>
          <p:cNvPr id="3" name="CustomShape 30">
            <a:extLst>
              <a:ext uri="{FF2B5EF4-FFF2-40B4-BE49-F238E27FC236}">
                <a16:creationId xmlns:a16="http://schemas.microsoft.com/office/drawing/2014/main" id="{1C235F4D-6AD4-2A15-1415-2535CDD67CA7}"/>
              </a:ext>
            </a:extLst>
          </p:cNvPr>
          <p:cNvSpPr/>
          <p:nvPr/>
        </p:nvSpPr>
        <p:spPr>
          <a:xfrm>
            <a:off x="4322123" y="4299932"/>
            <a:ext cx="4571874" cy="8612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200" spc="-1" dirty="0">
              <a:solidFill>
                <a:srgbClr val="000000"/>
              </a:solidFill>
              <a:latin typeface="Topmark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A6048-0372-D2F4-C8C1-840DDFB07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6973" y="4881094"/>
            <a:ext cx="514667" cy="952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D5035-BC54-AF43-920F-E15AFBE6B61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-1" b="2267"/>
          <a:stretch/>
        </p:blipFill>
        <p:spPr>
          <a:xfrm>
            <a:off x="8287443" y="789865"/>
            <a:ext cx="526683" cy="9422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5211</TotalTime>
  <Words>427</Words>
  <Application>Microsoft Macintosh PowerPoint</Application>
  <PresentationFormat>Widescreen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Symbol</vt:lpstr>
      <vt:lpstr>Times New Roman</vt:lpstr>
      <vt:lpstr>Topmarks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kelly mccall</dc:creator>
  <dc:description/>
  <cp:lastModifiedBy>Miss Moores</cp:lastModifiedBy>
  <cp:revision>22</cp:revision>
  <dcterms:created xsi:type="dcterms:W3CDTF">2024-08-20T06:52:16Z</dcterms:created>
  <dcterms:modified xsi:type="dcterms:W3CDTF">2025-06-03T20:37:32Z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0x010100341289D6E51BA140B6D61F185ACF3435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