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4" r:id="rId6"/>
    <p:sldId id="259" r:id="rId7"/>
    <p:sldId id="260" r:id="rId8"/>
    <p:sldId id="261" r:id="rId9"/>
    <p:sldId id="262" r:id="rId10"/>
  </p:sldIdLst>
  <p:sldSz cx="18288000" cy="10287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Playwrite US Modern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4C655B-A9D0-4394-A417-36AECED80B91}" v="4" dt="2026-09-09T19:35:35.7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4.svg"/><Relationship Id="rId7" Type="http://schemas.openxmlformats.org/officeDocument/2006/relationships/image" Target="../media/image10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2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AD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450775" y="7787674"/>
            <a:ext cx="3666838" cy="947966"/>
            <a:chOff x="0" y="0"/>
            <a:chExt cx="3623462" cy="9367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Freeform 4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BD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Freeform 5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96F7D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450775" y="2108145"/>
            <a:ext cx="3666838" cy="947966"/>
            <a:chOff x="0" y="0"/>
            <a:chExt cx="3623462" cy="93675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9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5B5FC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4450775" y="3573532"/>
            <a:ext cx="3666838" cy="947966"/>
            <a:chOff x="0" y="0"/>
            <a:chExt cx="3623462" cy="93675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BD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4460300" y="709904"/>
            <a:ext cx="3666838" cy="947966"/>
            <a:chOff x="0" y="0"/>
            <a:chExt cx="3623462" cy="93675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-115376" y="527652"/>
            <a:ext cx="17319661" cy="9948534"/>
            <a:chOff x="0" y="0"/>
            <a:chExt cx="4561557" cy="262019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561557" cy="2620190"/>
            </a:xfrm>
            <a:custGeom>
              <a:avLst/>
              <a:gdLst/>
              <a:ahLst/>
              <a:cxnLst/>
              <a:rect l="l" t="t" r="r" b="b"/>
              <a:pathLst>
                <a:path w="4561557" h="2620190">
                  <a:moveTo>
                    <a:pt x="0" y="0"/>
                  </a:moveTo>
                  <a:lnTo>
                    <a:pt x="4561557" y="0"/>
                  </a:lnTo>
                  <a:lnTo>
                    <a:pt x="4561557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99DC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4561557" cy="26582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-363921" y="527652"/>
            <a:ext cx="17568206" cy="11712137"/>
            <a:chOff x="0" y="0"/>
            <a:chExt cx="23424274" cy="1561618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808091" cy="7808091"/>
            </a:xfrm>
            <a:custGeom>
              <a:avLst/>
              <a:gdLst/>
              <a:ahLst/>
              <a:cxnLst/>
              <a:rect l="l" t="t" r="r" b="b"/>
              <a:pathLst>
                <a:path w="7808091" h="7808091">
                  <a:moveTo>
                    <a:pt x="0" y="0"/>
                  </a:moveTo>
                  <a:lnTo>
                    <a:pt x="7808091" y="0"/>
                  </a:lnTo>
                  <a:lnTo>
                    <a:pt x="7808091" y="7808091"/>
                  </a:lnTo>
                  <a:lnTo>
                    <a:pt x="0" y="780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7808091" y="0"/>
              <a:ext cx="7808091" cy="7808091"/>
            </a:xfrm>
            <a:custGeom>
              <a:avLst/>
              <a:gdLst/>
              <a:ahLst/>
              <a:cxnLst/>
              <a:rect l="l" t="t" r="r" b="b"/>
              <a:pathLst>
                <a:path w="7808091" h="7808091">
                  <a:moveTo>
                    <a:pt x="0" y="0"/>
                  </a:moveTo>
                  <a:lnTo>
                    <a:pt x="7808092" y="0"/>
                  </a:lnTo>
                  <a:lnTo>
                    <a:pt x="7808092" y="7808091"/>
                  </a:lnTo>
                  <a:lnTo>
                    <a:pt x="0" y="780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15616183" y="0"/>
              <a:ext cx="7808091" cy="7808091"/>
            </a:xfrm>
            <a:custGeom>
              <a:avLst/>
              <a:gdLst/>
              <a:ahLst/>
              <a:cxnLst/>
              <a:rect l="l" t="t" r="r" b="b"/>
              <a:pathLst>
                <a:path w="7808091" h="7808091">
                  <a:moveTo>
                    <a:pt x="0" y="0"/>
                  </a:moveTo>
                  <a:lnTo>
                    <a:pt x="7808091" y="0"/>
                  </a:lnTo>
                  <a:lnTo>
                    <a:pt x="7808091" y="7808091"/>
                  </a:lnTo>
                  <a:lnTo>
                    <a:pt x="0" y="780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0" y="7808091"/>
              <a:ext cx="7808091" cy="7808091"/>
            </a:xfrm>
            <a:custGeom>
              <a:avLst/>
              <a:gdLst/>
              <a:ahLst/>
              <a:cxnLst/>
              <a:rect l="l" t="t" r="r" b="b"/>
              <a:pathLst>
                <a:path w="7808091" h="7808091">
                  <a:moveTo>
                    <a:pt x="0" y="0"/>
                  </a:moveTo>
                  <a:lnTo>
                    <a:pt x="7808091" y="0"/>
                  </a:lnTo>
                  <a:lnTo>
                    <a:pt x="7808091" y="7808092"/>
                  </a:lnTo>
                  <a:lnTo>
                    <a:pt x="0" y="78080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7808091" y="7808091"/>
              <a:ext cx="7808091" cy="7808091"/>
            </a:xfrm>
            <a:custGeom>
              <a:avLst/>
              <a:gdLst/>
              <a:ahLst/>
              <a:cxnLst/>
              <a:rect l="l" t="t" r="r" b="b"/>
              <a:pathLst>
                <a:path w="7808091" h="7808091">
                  <a:moveTo>
                    <a:pt x="0" y="0"/>
                  </a:moveTo>
                  <a:lnTo>
                    <a:pt x="7808092" y="0"/>
                  </a:lnTo>
                  <a:lnTo>
                    <a:pt x="7808092" y="7808092"/>
                  </a:lnTo>
                  <a:lnTo>
                    <a:pt x="0" y="78080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15616183" y="7808091"/>
              <a:ext cx="7808091" cy="7808091"/>
            </a:xfrm>
            <a:custGeom>
              <a:avLst/>
              <a:gdLst/>
              <a:ahLst/>
              <a:cxnLst/>
              <a:rect l="l" t="t" r="r" b="b"/>
              <a:pathLst>
                <a:path w="7808091" h="7808091">
                  <a:moveTo>
                    <a:pt x="0" y="0"/>
                  </a:moveTo>
                  <a:lnTo>
                    <a:pt x="7808091" y="0"/>
                  </a:lnTo>
                  <a:lnTo>
                    <a:pt x="7808091" y="7808092"/>
                  </a:lnTo>
                  <a:lnTo>
                    <a:pt x="0" y="78080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828737" y="2237854"/>
            <a:ext cx="14900499" cy="6311473"/>
            <a:chOff x="0" y="0"/>
            <a:chExt cx="3454583" cy="1463274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454583" cy="1463274"/>
            </a:xfrm>
            <a:custGeom>
              <a:avLst/>
              <a:gdLst/>
              <a:ahLst/>
              <a:cxnLst/>
              <a:rect l="l" t="t" r="r" b="b"/>
              <a:pathLst>
                <a:path w="3454583" h="1463274">
                  <a:moveTo>
                    <a:pt x="26498" y="0"/>
                  </a:moveTo>
                  <a:lnTo>
                    <a:pt x="3428085" y="0"/>
                  </a:lnTo>
                  <a:cubicBezTo>
                    <a:pt x="3435112" y="0"/>
                    <a:pt x="3441852" y="2792"/>
                    <a:pt x="3446822" y="7761"/>
                  </a:cubicBezTo>
                  <a:cubicBezTo>
                    <a:pt x="3451791" y="12731"/>
                    <a:pt x="3454583" y="19471"/>
                    <a:pt x="3454583" y="26498"/>
                  </a:cubicBezTo>
                  <a:lnTo>
                    <a:pt x="3454583" y="1436775"/>
                  </a:lnTo>
                  <a:cubicBezTo>
                    <a:pt x="3454583" y="1443803"/>
                    <a:pt x="3451791" y="1450543"/>
                    <a:pt x="3446822" y="1455512"/>
                  </a:cubicBezTo>
                  <a:cubicBezTo>
                    <a:pt x="3441852" y="1460482"/>
                    <a:pt x="3435112" y="1463274"/>
                    <a:pt x="3428085" y="1463274"/>
                  </a:cubicBezTo>
                  <a:lnTo>
                    <a:pt x="26498" y="1463274"/>
                  </a:lnTo>
                  <a:cubicBezTo>
                    <a:pt x="19471" y="1463274"/>
                    <a:pt x="12731" y="1460482"/>
                    <a:pt x="7761" y="1455512"/>
                  </a:cubicBezTo>
                  <a:cubicBezTo>
                    <a:pt x="2792" y="1450543"/>
                    <a:pt x="0" y="1443803"/>
                    <a:pt x="0" y="1436775"/>
                  </a:cubicBezTo>
                  <a:lnTo>
                    <a:pt x="0" y="26498"/>
                  </a:lnTo>
                  <a:cubicBezTo>
                    <a:pt x="0" y="19471"/>
                    <a:pt x="2792" y="12731"/>
                    <a:pt x="7761" y="7761"/>
                  </a:cubicBezTo>
                  <a:cubicBezTo>
                    <a:pt x="12731" y="2792"/>
                    <a:pt x="19471" y="0"/>
                    <a:pt x="2649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3454583" cy="15013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>
            <a:off x="1815546" y="1169396"/>
            <a:ext cx="1563078" cy="1606902"/>
          </a:xfrm>
          <a:custGeom>
            <a:avLst/>
            <a:gdLst/>
            <a:ahLst/>
            <a:cxnLst/>
            <a:rect l="l" t="t" r="r" b="b"/>
            <a:pathLst>
              <a:path w="1563078" h="1606902">
                <a:moveTo>
                  <a:pt x="0" y="0"/>
                </a:moveTo>
                <a:lnTo>
                  <a:pt x="1563077" y="0"/>
                </a:lnTo>
                <a:lnTo>
                  <a:pt x="1563077" y="1606903"/>
                </a:lnTo>
                <a:lnTo>
                  <a:pt x="0" y="16069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6" name="Freeform 36"/>
          <p:cNvSpPr/>
          <p:nvPr/>
        </p:nvSpPr>
        <p:spPr>
          <a:xfrm>
            <a:off x="828737" y="7495136"/>
            <a:ext cx="3332211" cy="2108380"/>
          </a:xfrm>
          <a:custGeom>
            <a:avLst/>
            <a:gdLst/>
            <a:ahLst/>
            <a:cxnLst/>
            <a:rect l="l" t="t" r="r" b="b"/>
            <a:pathLst>
              <a:path w="3332211" h="2108380">
                <a:moveTo>
                  <a:pt x="0" y="0"/>
                </a:moveTo>
                <a:lnTo>
                  <a:pt x="3332210" y="0"/>
                </a:lnTo>
                <a:lnTo>
                  <a:pt x="3332210" y="2108381"/>
                </a:lnTo>
                <a:lnTo>
                  <a:pt x="0" y="21083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7" name="Freeform 37"/>
          <p:cNvSpPr/>
          <p:nvPr/>
        </p:nvSpPr>
        <p:spPr>
          <a:xfrm rot="-1358923">
            <a:off x="12722601" y="6957185"/>
            <a:ext cx="2703746" cy="3184283"/>
          </a:xfrm>
          <a:custGeom>
            <a:avLst/>
            <a:gdLst/>
            <a:ahLst/>
            <a:cxnLst/>
            <a:rect l="l" t="t" r="r" b="b"/>
            <a:pathLst>
              <a:path w="2703746" h="3184283">
                <a:moveTo>
                  <a:pt x="0" y="0"/>
                </a:moveTo>
                <a:lnTo>
                  <a:pt x="2703746" y="0"/>
                </a:lnTo>
                <a:lnTo>
                  <a:pt x="2703746" y="3184283"/>
                </a:lnTo>
                <a:lnTo>
                  <a:pt x="0" y="318428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8" name="Freeform 38"/>
          <p:cNvSpPr/>
          <p:nvPr/>
        </p:nvSpPr>
        <p:spPr>
          <a:xfrm rot="-607473">
            <a:off x="14846935" y="6878444"/>
            <a:ext cx="524042" cy="1779154"/>
          </a:xfrm>
          <a:custGeom>
            <a:avLst/>
            <a:gdLst/>
            <a:ahLst/>
            <a:cxnLst/>
            <a:rect l="l" t="t" r="r" b="b"/>
            <a:pathLst>
              <a:path w="524042" h="1779154">
                <a:moveTo>
                  <a:pt x="0" y="0"/>
                </a:moveTo>
                <a:lnTo>
                  <a:pt x="524042" y="0"/>
                </a:lnTo>
                <a:lnTo>
                  <a:pt x="524042" y="1779154"/>
                </a:lnTo>
                <a:lnTo>
                  <a:pt x="0" y="177915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9" name="Freeform 39"/>
          <p:cNvSpPr/>
          <p:nvPr/>
        </p:nvSpPr>
        <p:spPr>
          <a:xfrm rot="-1729736">
            <a:off x="14147400" y="811567"/>
            <a:ext cx="470779" cy="4388615"/>
          </a:xfrm>
          <a:custGeom>
            <a:avLst/>
            <a:gdLst/>
            <a:ahLst/>
            <a:cxnLst/>
            <a:rect l="l" t="t" r="r" b="b"/>
            <a:pathLst>
              <a:path w="470779" h="4388615">
                <a:moveTo>
                  <a:pt x="0" y="0"/>
                </a:moveTo>
                <a:lnTo>
                  <a:pt x="470778" y="0"/>
                </a:lnTo>
                <a:lnTo>
                  <a:pt x="470778" y="4388615"/>
                </a:lnTo>
                <a:lnTo>
                  <a:pt x="0" y="438861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0" name="Freeform 40"/>
          <p:cNvSpPr/>
          <p:nvPr/>
        </p:nvSpPr>
        <p:spPr>
          <a:xfrm rot="-897102">
            <a:off x="15279507" y="809281"/>
            <a:ext cx="493296" cy="4598517"/>
          </a:xfrm>
          <a:custGeom>
            <a:avLst/>
            <a:gdLst/>
            <a:ahLst/>
            <a:cxnLst/>
            <a:rect l="l" t="t" r="r" b="b"/>
            <a:pathLst>
              <a:path w="493296" h="4598517">
                <a:moveTo>
                  <a:pt x="0" y="0"/>
                </a:moveTo>
                <a:lnTo>
                  <a:pt x="493296" y="0"/>
                </a:lnTo>
                <a:lnTo>
                  <a:pt x="493296" y="4598517"/>
                </a:lnTo>
                <a:lnTo>
                  <a:pt x="0" y="459851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1" name="TextBox 41"/>
          <p:cNvSpPr txBox="1"/>
          <p:nvPr/>
        </p:nvSpPr>
        <p:spPr>
          <a:xfrm>
            <a:off x="2864744" y="1970207"/>
            <a:ext cx="10828483" cy="6899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61"/>
              </a:lnSpc>
            </a:pPr>
            <a:r>
              <a:rPr lang="en-US" sz="10769" spc="204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Squirrels Class </a:t>
            </a:r>
          </a:p>
          <a:p>
            <a:pPr algn="ctr">
              <a:lnSpc>
                <a:spcPts val="13461"/>
              </a:lnSpc>
            </a:pPr>
            <a:r>
              <a:rPr lang="en-US" sz="10769" spc="204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Meet the Teacher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D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450775" y="2108145"/>
            <a:ext cx="3666838" cy="947966"/>
            <a:chOff x="0" y="0"/>
            <a:chExt cx="3623462" cy="9367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Freeform 4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Freeform 5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5B5FC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450775" y="3573532"/>
            <a:ext cx="3666838" cy="947966"/>
            <a:chOff x="0" y="0"/>
            <a:chExt cx="3623462" cy="93675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9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BD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4450775" y="7787674"/>
            <a:ext cx="3666838" cy="947966"/>
            <a:chOff x="0" y="0"/>
            <a:chExt cx="3623462" cy="93675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96F7D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-1060866" y="262002"/>
            <a:ext cx="17298124" cy="10024998"/>
            <a:chOff x="0" y="0"/>
            <a:chExt cx="4521135" cy="262019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521135" cy="2620190"/>
            </a:xfrm>
            <a:custGeom>
              <a:avLst/>
              <a:gdLst/>
              <a:ahLst/>
              <a:cxnLst/>
              <a:rect l="l" t="t" r="r" b="b"/>
              <a:pathLst>
                <a:path w="4521135" h="2620190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-489425" y="527652"/>
            <a:ext cx="17703235" cy="11802156"/>
            <a:chOff x="0" y="0"/>
            <a:chExt cx="23604313" cy="1573620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7868104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5" y="0"/>
                  </a:lnTo>
                  <a:lnTo>
                    <a:pt x="7868105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15736209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0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7868104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5" y="0"/>
                  </a:lnTo>
                  <a:lnTo>
                    <a:pt x="7868105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15736209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852475" y="981075"/>
            <a:ext cx="12941389" cy="8826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93"/>
              </a:lnSpc>
            </a:pPr>
            <a:r>
              <a:rPr lang="en-US" sz="5262" u="sng" spc="99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Every day we have:</a:t>
            </a:r>
          </a:p>
          <a:p>
            <a:pPr algn="l">
              <a:lnSpc>
                <a:spcPts val="6893"/>
              </a:lnSpc>
            </a:pPr>
            <a:r>
              <a:rPr lang="en-US" sz="5262" spc="99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Phonics</a:t>
            </a:r>
          </a:p>
          <a:p>
            <a:pPr algn="l">
              <a:lnSpc>
                <a:spcPts val="6893"/>
              </a:lnSpc>
            </a:pPr>
            <a:r>
              <a:rPr lang="en-US" sz="5262" spc="99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Writing</a:t>
            </a:r>
          </a:p>
          <a:p>
            <a:pPr algn="l">
              <a:lnSpc>
                <a:spcPts val="6893"/>
              </a:lnSpc>
            </a:pPr>
            <a:r>
              <a:rPr lang="en-US" sz="5262" spc="99" dirty="0" err="1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Maths</a:t>
            </a:r>
            <a:endParaRPr lang="en-US" sz="5262" spc="99" dirty="0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l">
              <a:lnSpc>
                <a:spcPts val="6893"/>
              </a:lnSpc>
            </a:pPr>
            <a:r>
              <a:rPr lang="en-US" sz="5262" spc="99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Assembly</a:t>
            </a:r>
          </a:p>
          <a:p>
            <a:pPr algn="l">
              <a:lnSpc>
                <a:spcPts val="6893"/>
              </a:lnSpc>
            </a:pPr>
            <a:endParaRPr lang="en-US" sz="5262" spc="99" dirty="0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l">
              <a:lnSpc>
                <a:spcPts val="6893"/>
              </a:lnSpc>
            </a:pPr>
            <a:r>
              <a:rPr lang="en-US" sz="5262" u="sng" spc="99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Every week we have:</a:t>
            </a:r>
          </a:p>
          <a:p>
            <a:pPr algn="l">
              <a:lnSpc>
                <a:spcPts val="6893"/>
              </a:lnSpc>
            </a:pPr>
            <a:r>
              <a:rPr lang="en-US" sz="5262" spc="99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PE (Mon &amp; Tues)		PE / RE</a:t>
            </a:r>
          </a:p>
          <a:p>
            <a:pPr algn="l">
              <a:lnSpc>
                <a:spcPts val="6893"/>
              </a:lnSpc>
            </a:pPr>
            <a:r>
              <a:rPr lang="en-US" sz="5262" spc="99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Music						PSHE</a:t>
            </a:r>
          </a:p>
          <a:p>
            <a:pPr algn="l">
              <a:lnSpc>
                <a:spcPts val="6893"/>
              </a:lnSpc>
            </a:pPr>
            <a:r>
              <a:rPr lang="en-US" sz="5262" spc="99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Curious City </a:t>
            </a:r>
            <a:r>
              <a:rPr lang="en-US" sz="2800" spc="99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(Art or DT or Science or Humanities)</a:t>
            </a:r>
          </a:p>
        </p:txBody>
      </p:sp>
      <p:sp>
        <p:nvSpPr>
          <p:cNvPr id="28" name="Freeform 28"/>
          <p:cNvSpPr/>
          <p:nvPr/>
        </p:nvSpPr>
        <p:spPr>
          <a:xfrm>
            <a:off x="8362193" y="1028700"/>
            <a:ext cx="2157031" cy="3570667"/>
          </a:xfrm>
          <a:custGeom>
            <a:avLst/>
            <a:gdLst/>
            <a:ahLst/>
            <a:cxnLst/>
            <a:rect l="l" t="t" r="r" b="b"/>
            <a:pathLst>
              <a:path w="2157031" h="3570667">
                <a:moveTo>
                  <a:pt x="0" y="0"/>
                </a:moveTo>
                <a:lnTo>
                  <a:pt x="2157030" y="0"/>
                </a:lnTo>
                <a:lnTo>
                  <a:pt x="2157030" y="3570667"/>
                </a:lnTo>
                <a:lnTo>
                  <a:pt x="0" y="35706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9" name="Freeform 29"/>
          <p:cNvSpPr/>
          <p:nvPr/>
        </p:nvSpPr>
        <p:spPr>
          <a:xfrm>
            <a:off x="13970089" y="6222877"/>
            <a:ext cx="2267169" cy="3752985"/>
          </a:xfrm>
          <a:custGeom>
            <a:avLst/>
            <a:gdLst/>
            <a:ahLst/>
            <a:cxnLst/>
            <a:rect l="l" t="t" r="r" b="b"/>
            <a:pathLst>
              <a:path w="2267169" h="3752985">
                <a:moveTo>
                  <a:pt x="0" y="0"/>
                </a:moveTo>
                <a:lnTo>
                  <a:pt x="2267169" y="0"/>
                </a:lnTo>
                <a:lnTo>
                  <a:pt x="2267169" y="3752985"/>
                </a:lnTo>
                <a:lnTo>
                  <a:pt x="0" y="375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0" name="Freeform 30"/>
          <p:cNvSpPr/>
          <p:nvPr/>
        </p:nvSpPr>
        <p:spPr>
          <a:xfrm>
            <a:off x="11084197" y="1028700"/>
            <a:ext cx="1929316" cy="3193716"/>
          </a:xfrm>
          <a:custGeom>
            <a:avLst/>
            <a:gdLst/>
            <a:ahLst/>
            <a:cxnLst/>
            <a:rect l="l" t="t" r="r" b="b"/>
            <a:pathLst>
              <a:path w="1929316" h="3193716">
                <a:moveTo>
                  <a:pt x="0" y="0"/>
                </a:moveTo>
                <a:lnTo>
                  <a:pt x="1929316" y="0"/>
                </a:lnTo>
                <a:lnTo>
                  <a:pt x="1929316" y="3193716"/>
                </a:lnTo>
                <a:lnTo>
                  <a:pt x="0" y="319371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1" name="Freeform 31"/>
          <p:cNvSpPr/>
          <p:nvPr/>
        </p:nvSpPr>
        <p:spPr>
          <a:xfrm>
            <a:off x="13083480" y="878265"/>
            <a:ext cx="2020193" cy="3344151"/>
          </a:xfrm>
          <a:custGeom>
            <a:avLst/>
            <a:gdLst/>
            <a:ahLst/>
            <a:cxnLst/>
            <a:rect l="l" t="t" r="r" b="b"/>
            <a:pathLst>
              <a:path w="2020193" h="3344151">
                <a:moveTo>
                  <a:pt x="0" y="0"/>
                </a:moveTo>
                <a:lnTo>
                  <a:pt x="2020193" y="0"/>
                </a:lnTo>
                <a:lnTo>
                  <a:pt x="2020193" y="3344151"/>
                </a:lnTo>
                <a:lnTo>
                  <a:pt x="0" y="334415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D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450775" y="2108145"/>
            <a:ext cx="3666838" cy="947966"/>
            <a:chOff x="0" y="0"/>
            <a:chExt cx="3623462" cy="9367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Freeform 4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Freeform 5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5B5FC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450775" y="3573532"/>
            <a:ext cx="3666838" cy="947966"/>
            <a:chOff x="0" y="0"/>
            <a:chExt cx="3623462" cy="93675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9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BD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4450775" y="7787674"/>
            <a:ext cx="3666838" cy="947966"/>
            <a:chOff x="0" y="0"/>
            <a:chExt cx="3623462" cy="93675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96F7D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-84314" y="527652"/>
            <a:ext cx="17298124" cy="10024998"/>
            <a:chOff x="0" y="0"/>
            <a:chExt cx="4521135" cy="262019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521135" cy="2620190"/>
            </a:xfrm>
            <a:custGeom>
              <a:avLst/>
              <a:gdLst/>
              <a:ahLst/>
              <a:cxnLst/>
              <a:rect l="l" t="t" r="r" b="b"/>
              <a:pathLst>
                <a:path w="4521135" h="2620190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-489425" y="527652"/>
            <a:ext cx="17703235" cy="11802156"/>
            <a:chOff x="0" y="0"/>
            <a:chExt cx="23604313" cy="1573620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7868104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5" y="0"/>
                  </a:lnTo>
                  <a:lnTo>
                    <a:pt x="7868105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15736209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0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7868104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5" y="0"/>
                  </a:lnTo>
                  <a:lnTo>
                    <a:pt x="7868105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15736209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1202288" y="1594579"/>
            <a:ext cx="12941389" cy="3454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93"/>
              </a:lnSpc>
            </a:pPr>
            <a:r>
              <a:rPr lang="en-US" sz="5262" u="sng" spc="99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Every week we will have:</a:t>
            </a:r>
          </a:p>
          <a:p>
            <a:pPr algn="l">
              <a:lnSpc>
                <a:spcPts val="6893"/>
              </a:lnSpc>
            </a:pPr>
            <a:r>
              <a:rPr lang="en-US" sz="5262" spc="99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PE days (Mon </a:t>
            </a:r>
            <a:r>
              <a:rPr lang="en-US" sz="5262" spc="99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and Tues) </a:t>
            </a:r>
            <a:r>
              <a:rPr lang="en-US" sz="5262" spc="99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– </a:t>
            </a:r>
            <a:r>
              <a:rPr lang="en-US" sz="3600" spc="99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but</a:t>
            </a:r>
          </a:p>
          <a:p>
            <a:pPr algn="l">
              <a:lnSpc>
                <a:spcPts val="6893"/>
              </a:lnSpc>
            </a:pPr>
            <a:r>
              <a:rPr lang="en-US" sz="3600" spc="99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please ensure PE kit is in everyday in case</a:t>
            </a:r>
          </a:p>
          <a:p>
            <a:pPr algn="l">
              <a:lnSpc>
                <a:spcPts val="6893"/>
              </a:lnSpc>
            </a:pPr>
            <a:r>
              <a:rPr lang="en-US" sz="3600" spc="99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weather / events change the day.</a:t>
            </a:r>
          </a:p>
        </p:txBody>
      </p:sp>
      <p:sp>
        <p:nvSpPr>
          <p:cNvPr id="28" name="Freeform 28"/>
          <p:cNvSpPr/>
          <p:nvPr/>
        </p:nvSpPr>
        <p:spPr>
          <a:xfrm>
            <a:off x="12360787" y="1471793"/>
            <a:ext cx="4513438" cy="4554845"/>
          </a:xfrm>
          <a:custGeom>
            <a:avLst/>
            <a:gdLst/>
            <a:ahLst/>
            <a:cxnLst/>
            <a:rect l="l" t="t" r="r" b="b"/>
            <a:pathLst>
              <a:path w="4513438" h="4554845">
                <a:moveTo>
                  <a:pt x="0" y="0"/>
                </a:moveTo>
                <a:lnTo>
                  <a:pt x="4513438" y="0"/>
                </a:lnTo>
                <a:lnTo>
                  <a:pt x="4513438" y="4554845"/>
                </a:lnTo>
                <a:lnTo>
                  <a:pt x="0" y="45548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9" name="TextBox 29"/>
          <p:cNvSpPr txBox="1"/>
          <p:nvPr/>
        </p:nvSpPr>
        <p:spPr>
          <a:xfrm rot="-422712">
            <a:off x="13369211" y="2862144"/>
            <a:ext cx="3094454" cy="1384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6"/>
              </a:lnSpc>
            </a:pPr>
            <a:r>
              <a:rPr lang="en-US" sz="4309" spc="81">
                <a:solidFill>
                  <a:srgbClr val="FFFFFF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Things to remember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74189" y="6026638"/>
            <a:ext cx="15243049" cy="52867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893"/>
              </a:lnSpc>
            </a:pPr>
            <a:r>
              <a:rPr lang="en-US" sz="5262" u="sng" spc="99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Some weeks we will have alternative activities (replacing non-core subjects:</a:t>
            </a:r>
          </a:p>
          <a:p>
            <a:pPr marL="685800" indent="-685800" algn="l">
              <a:lnSpc>
                <a:spcPts val="6893"/>
              </a:lnSpc>
              <a:buFont typeface="Arial" panose="020B0604020202020204" pitchFamily="34" charset="0"/>
              <a:buChar char="•"/>
            </a:pPr>
            <a:r>
              <a:rPr lang="en-US" sz="5262" spc="99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Forest School (timetable to be issued)</a:t>
            </a:r>
          </a:p>
          <a:p>
            <a:pPr marL="685800" indent="-685800" algn="l">
              <a:lnSpc>
                <a:spcPts val="6893"/>
              </a:lnSpc>
              <a:buFont typeface="Arial" panose="020B0604020202020204" pitchFamily="34" charset="0"/>
              <a:buChar char="•"/>
            </a:pPr>
            <a:r>
              <a:rPr lang="en-US" sz="5262" spc="99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Harvest Festival 8th October</a:t>
            </a:r>
          </a:p>
          <a:p>
            <a:pPr marL="685800" indent="-685800" algn="l">
              <a:lnSpc>
                <a:spcPts val="6893"/>
              </a:lnSpc>
              <a:buFont typeface="Arial" panose="020B0604020202020204" pitchFamily="34" charset="0"/>
              <a:buChar char="•"/>
            </a:pPr>
            <a:r>
              <a:rPr lang="en-US" sz="5262" spc="99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Class / </a:t>
            </a:r>
            <a:r>
              <a:rPr lang="en-US" sz="5262" spc="99" dirty="0" err="1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Keystage</a:t>
            </a:r>
            <a:r>
              <a:rPr lang="en-US" sz="5262" spc="99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 Visits.</a:t>
            </a:r>
          </a:p>
          <a:p>
            <a:pPr algn="l">
              <a:lnSpc>
                <a:spcPts val="6893"/>
              </a:lnSpc>
            </a:pPr>
            <a:endParaRPr lang="en-US" sz="5262" spc="99" dirty="0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DC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123A6E-6768-1377-2DA9-9110D62B6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BEF1D5F-DD23-63C2-B1AA-85CBD9E87535}"/>
              </a:ext>
            </a:extLst>
          </p:cNvPr>
          <p:cNvGrpSpPr/>
          <p:nvPr/>
        </p:nvGrpSpPr>
        <p:grpSpPr>
          <a:xfrm>
            <a:off x="14450775" y="2108145"/>
            <a:ext cx="3666838" cy="947966"/>
            <a:chOff x="0" y="0"/>
            <a:chExt cx="3623462" cy="936752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55CFEF1-792A-E8DE-AE24-F39A191671BD}"/>
                </a:ext>
              </a:extLst>
            </p:cNvPr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070D85C-34F0-545A-6429-A5056E48DC5B}"/>
                </a:ext>
              </a:extLst>
            </p:cNvPr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62BB9B9F-D60E-D22C-33AB-03B8767A9FE0}"/>
                </a:ext>
              </a:extLst>
            </p:cNvPr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5B5FC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75F934D-1D09-3B56-6171-62C33B52ACFC}"/>
                </a:ext>
              </a:extLst>
            </p:cNvPr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B079C9D5-57F6-5793-4F75-656E9A90171E}"/>
              </a:ext>
            </a:extLst>
          </p:cNvPr>
          <p:cNvGrpSpPr/>
          <p:nvPr/>
        </p:nvGrpSpPr>
        <p:grpSpPr>
          <a:xfrm>
            <a:off x="14450775" y="3573532"/>
            <a:ext cx="3666838" cy="947966"/>
            <a:chOff x="0" y="0"/>
            <a:chExt cx="3623462" cy="936752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BD82AD9E-5245-DF75-72F7-858B94F1ACB4}"/>
                </a:ext>
              </a:extLst>
            </p:cNvPr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086C304F-9B14-8CFC-14C9-317A14A3CF0E}"/>
                </a:ext>
              </a:extLst>
            </p:cNvPr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95911383-B540-DE7D-7A84-06DEC25F4C63}"/>
                </a:ext>
              </a:extLst>
            </p:cNvPr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BD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1B16B778-02AF-BC6E-F1EC-4BA56FE07C26}"/>
                </a:ext>
              </a:extLst>
            </p:cNvPr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A5277B82-9102-83CD-A8B7-882A62F69D93}"/>
              </a:ext>
            </a:extLst>
          </p:cNvPr>
          <p:cNvGrpSpPr/>
          <p:nvPr/>
        </p:nvGrpSpPr>
        <p:grpSpPr>
          <a:xfrm>
            <a:off x="14450775" y="7787674"/>
            <a:ext cx="3666838" cy="947966"/>
            <a:chOff x="0" y="0"/>
            <a:chExt cx="3623462" cy="936752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B5B9F9DA-F496-A1F0-374E-C5C623362713}"/>
                </a:ext>
              </a:extLst>
            </p:cNvPr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E76DB042-B033-5582-82CF-7DED006232E5}"/>
                </a:ext>
              </a:extLst>
            </p:cNvPr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181661B0-5C80-B567-7BD5-F7EE465531D5}"/>
                </a:ext>
              </a:extLst>
            </p:cNvPr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96F7D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55D090D7-0155-EFC0-FD45-20ECDFEC4A30}"/>
                </a:ext>
              </a:extLst>
            </p:cNvPr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8E563DB4-7202-93F6-83DE-A8B13596EC57}"/>
              </a:ext>
            </a:extLst>
          </p:cNvPr>
          <p:cNvGrpSpPr/>
          <p:nvPr/>
        </p:nvGrpSpPr>
        <p:grpSpPr>
          <a:xfrm>
            <a:off x="-150260" y="527652"/>
            <a:ext cx="17298124" cy="10024998"/>
            <a:chOff x="0" y="0"/>
            <a:chExt cx="4521135" cy="2620190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0D546F9E-0BCF-8126-F47B-A1C03A748237}"/>
                </a:ext>
              </a:extLst>
            </p:cNvPr>
            <p:cNvSpPr/>
            <p:nvPr/>
          </p:nvSpPr>
          <p:spPr>
            <a:xfrm>
              <a:off x="0" y="0"/>
              <a:ext cx="4521135" cy="2620190"/>
            </a:xfrm>
            <a:custGeom>
              <a:avLst/>
              <a:gdLst/>
              <a:ahLst/>
              <a:cxnLst/>
              <a:rect l="l" t="t" r="r" b="b"/>
              <a:pathLst>
                <a:path w="4521135" h="2620190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08D8938C-3566-F73A-03A5-55704FE9C8ED}"/>
                </a:ext>
              </a:extLst>
            </p:cNvPr>
            <p:cNvSpPr txBox="1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7E1C705C-6227-5636-B607-29A3516BA4BC}"/>
              </a:ext>
            </a:extLst>
          </p:cNvPr>
          <p:cNvGrpSpPr/>
          <p:nvPr/>
        </p:nvGrpSpPr>
        <p:grpSpPr>
          <a:xfrm>
            <a:off x="-489425" y="527652"/>
            <a:ext cx="17703235" cy="11802156"/>
            <a:chOff x="0" y="0"/>
            <a:chExt cx="23604313" cy="15736209"/>
          </a:xfrm>
        </p:grpSpPr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1F68414E-8590-52FB-4217-BE2C27AEA483}"/>
                </a:ext>
              </a:extLst>
            </p:cNvPr>
            <p:cNvSpPr/>
            <p:nvPr/>
          </p:nvSpPr>
          <p:spPr>
            <a:xfrm>
              <a:off x="0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FA6307F7-C12E-04AE-A82A-CCE21A38C4B2}"/>
                </a:ext>
              </a:extLst>
            </p:cNvPr>
            <p:cNvSpPr/>
            <p:nvPr/>
          </p:nvSpPr>
          <p:spPr>
            <a:xfrm>
              <a:off x="7868104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5" y="0"/>
                  </a:lnTo>
                  <a:lnTo>
                    <a:pt x="7868105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FA778641-500D-34E8-97D6-1B1367B47028}"/>
                </a:ext>
              </a:extLst>
            </p:cNvPr>
            <p:cNvSpPr/>
            <p:nvPr/>
          </p:nvSpPr>
          <p:spPr>
            <a:xfrm>
              <a:off x="15736209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C3C836DC-6C19-9944-AAE4-AD08F030D7AC}"/>
                </a:ext>
              </a:extLst>
            </p:cNvPr>
            <p:cNvSpPr/>
            <p:nvPr/>
          </p:nvSpPr>
          <p:spPr>
            <a:xfrm>
              <a:off x="0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38E9D3BE-9571-876D-97C8-056D981CF5F9}"/>
                </a:ext>
              </a:extLst>
            </p:cNvPr>
            <p:cNvSpPr/>
            <p:nvPr/>
          </p:nvSpPr>
          <p:spPr>
            <a:xfrm>
              <a:off x="7868104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5" y="0"/>
                  </a:lnTo>
                  <a:lnTo>
                    <a:pt x="7868105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FD481E4D-E693-6155-DF94-43226E18AC40}"/>
                </a:ext>
              </a:extLst>
            </p:cNvPr>
            <p:cNvSpPr/>
            <p:nvPr/>
          </p:nvSpPr>
          <p:spPr>
            <a:xfrm>
              <a:off x="15736209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7" name="TextBox 27">
            <a:extLst>
              <a:ext uri="{FF2B5EF4-FFF2-40B4-BE49-F238E27FC236}">
                <a16:creationId xmlns:a16="http://schemas.microsoft.com/office/drawing/2014/main" id="{2E345BD2-01F3-275C-6448-F0BD85ECA2DB}"/>
              </a:ext>
            </a:extLst>
          </p:cNvPr>
          <p:cNvSpPr txBox="1"/>
          <p:nvPr/>
        </p:nvSpPr>
        <p:spPr>
          <a:xfrm>
            <a:off x="1028700" y="1052400"/>
            <a:ext cx="12941389" cy="105959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93"/>
              </a:lnSpc>
            </a:pPr>
            <a:r>
              <a:rPr lang="en-US" sz="5262" u="sng" spc="99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Reading books</a:t>
            </a:r>
          </a:p>
          <a:p>
            <a:pPr marL="685800" indent="-685800" algn="l">
              <a:lnSpc>
                <a:spcPts val="6893"/>
              </a:lnSpc>
              <a:buFont typeface="Arial" panose="020B0604020202020204" pitchFamily="34" charset="0"/>
              <a:buChar char="•"/>
            </a:pPr>
            <a:r>
              <a:rPr lang="en-US" sz="5262" spc="99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RWI scheme</a:t>
            </a:r>
          </a:p>
          <a:p>
            <a:pPr marL="685800" indent="-685800" algn="l">
              <a:lnSpc>
                <a:spcPts val="6893"/>
              </a:lnSpc>
              <a:buFont typeface="Arial" panose="020B0604020202020204" pitchFamily="34" charset="0"/>
              <a:buChar char="•"/>
            </a:pPr>
            <a:r>
              <a:rPr lang="en-US" sz="5262" spc="99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3 reads a week with class adult</a:t>
            </a:r>
          </a:p>
          <a:p>
            <a:pPr marL="685800" indent="-685800" algn="l">
              <a:lnSpc>
                <a:spcPts val="6893"/>
              </a:lnSpc>
              <a:buFont typeface="Arial" panose="020B0604020202020204" pitchFamily="34" charset="0"/>
              <a:buChar char="•"/>
            </a:pPr>
            <a:r>
              <a:rPr lang="en-US" sz="5262" spc="99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Reading books changed Friday</a:t>
            </a:r>
          </a:p>
          <a:p>
            <a:pPr algn="l">
              <a:lnSpc>
                <a:spcPts val="6893"/>
              </a:lnSpc>
            </a:pPr>
            <a:r>
              <a:rPr lang="en-US" sz="5262" spc="99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to return the next Friday.</a:t>
            </a:r>
          </a:p>
          <a:p>
            <a:pPr algn="l">
              <a:lnSpc>
                <a:spcPts val="6893"/>
              </a:lnSpc>
            </a:pPr>
            <a:endParaRPr lang="en-US" sz="5262" spc="99" dirty="0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>
              <a:lnSpc>
                <a:spcPts val="6893"/>
              </a:lnSpc>
            </a:pPr>
            <a:r>
              <a:rPr lang="en-US" sz="5262" u="sng" spc="99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After School:</a:t>
            </a:r>
          </a:p>
          <a:p>
            <a:pPr>
              <a:lnSpc>
                <a:spcPts val="6893"/>
              </a:lnSpc>
            </a:pPr>
            <a:r>
              <a:rPr lang="en-US" sz="5262" spc="99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After school clubs </a:t>
            </a:r>
          </a:p>
          <a:p>
            <a:pPr>
              <a:lnSpc>
                <a:spcPts val="6893"/>
              </a:lnSpc>
            </a:pPr>
            <a:r>
              <a:rPr lang="en-US" sz="5262" spc="99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starting next week these usually run from 3.15pm to 4pm.</a:t>
            </a:r>
          </a:p>
          <a:p>
            <a:pPr algn="l">
              <a:lnSpc>
                <a:spcPts val="6893"/>
              </a:lnSpc>
            </a:pPr>
            <a:endParaRPr lang="en-US" sz="5262" spc="99" dirty="0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l">
              <a:lnSpc>
                <a:spcPts val="6893"/>
              </a:lnSpc>
            </a:pPr>
            <a:endParaRPr lang="en-US" sz="5262" spc="99" dirty="0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92E56D16-FDEC-3C15-1CE3-ACDADA77364B}"/>
              </a:ext>
            </a:extLst>
          </p:cNvPr>
          <p:cNvSpPr/>
          <p:nvPr/>
        </p:nvSpPr>
        <p:spPr>
          <a:xfrm>
            <a:off x="12877800" y="952500"/>
            <a:ext cx="3849097" cy="3891076"/>
          </a:xfrm>
          <a:custGeom>
            <a:avLst/>
            <a:gdLst/>
            <a:ahLst/>
            <a:cxnLst/>
            <a:rect l="l" t="t" r="r" b="b"/>
            <a:pathLst>
              <a:path w="4513438" h="4554845">
                <a:moveTo>
                  <a:pt x="0" y="0"/>
                </a:moveTo>
                <a:lnTo>
                  <a:pt x="4513438" y="0"/>
                </a:lnTo>
                <a:lnTo>
                  <a:pt x="4513438" y="4554845"/>
                </a:lnTo>
                <a:lnTo>
                  <a:pt x="0" y="45548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9" name="TextBox 29">
            <a:extLst>
              <a:ext uri="{FF2B5EF4-FFF2-40B4-BE49-F238E27FC236}">
                <a16:creationId xmlns:a16="http://schemas.microsoft.com/office/drawing/2014/main" id="{18E30622-6FC1-96F4-EB99-F9A93889A795}"/>
              </a:ext>
            </a:extLst>
          </p:cNvPr>
          <p:cNvSpPr txBox="1"/>
          <p:nvPr/>
        </p:nvSpPr>
        <p:spPr>
          <a:xfrm rot="-422712">
            <a:off x="13507407" y="2242129"/>
            <a:ext cx="3259772" cy="1397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16"/>
              </a:lnSpc>
            </a:pPr>
            <a:r>
              <a:rPr lang="en-US" sz="4309" spc="81" dirty="0">
                <a:solidFill>
                  <a:srgbClr val="FFFFFF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Things to remember</a:t>
            </a:r>
          </a:p>
        </p:txBody>
      </p:sp>
    </p:spTree>
    <p:extLst>
      <p:ext uri="{BB962C8B-B14F-4D97-AF65-F5344CB8AC3E}">
        <p14:creationId xmlns:p14="http://schemas.microsoft.com/office/powerpoint/2010/main" val="3342114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DC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71E140-CB9B-CE97-1FD1-E9F954728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32E875D-3E1C-8443-F41F-720123EEF9C4}"/>
              </a:ext>
            </a:extLst>
          </p:cNvPr>
          <p:cNvGrpSpPr/>
          <p:nvPr/>
        </p:nvGrpSpPr>
        <p:grpSpPr>
          <a:xfrm>
            <a:off x="14450775" y="2108145"/>
            <a:ext cx="3666838" cy="947966"/>
            <a:chOff x="0" y="0"/>
            <a:chExt cx="3623462" cy="936752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24DDD79-CF7D-A9CD-9C48-DD0DA4BB8D07}"/>
                </a:ext>
              </a:extLst>
            </p:cNvPr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77231EE3-F2BE-5957-2B39-723A4A3B2947}"/>
                </a:ext>
              </a:extLst>
            </p:cNvPr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EC31931B-CE5A-DC36-A8F3-C6AFC611C94B}"/>
                </a:ext>
              </a:extLst>
            </p:cNvPr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5B5FC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531E2D2-63E1-F031-ED40-ABF657173CA1}"/>
                </a:ext>
              </a:extLst>
            </p:cNvPr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5D9FB1B8-6A1E-6F37-A468-CCCAD7C0BEEA}"/>
              </a:ext>
            </a:extLst>
          </p:cNvPr>
          <p:cNvGrpSpPr/>
          <p:nvPr/>
        </p:nvGrpSpPr>
        <p:grpSpPr>
          <a:xfrm>
            <a:off x="14450775" y="3573532"/>
            <a:ext cx="3666838" cy="947966"/>
            <a:chOff x="0" y="0"/>
            <a:chExt cx="3623462" cy="936752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52D6C62B-6A2E-0F00-209E-9296AF2E9ED8}"/>
                </a:ext>
              </a:extLst>
            </p:cNvPr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503F5EA6-C222-11CB-9BF7-D895E682BD40}"/>
                </a:ext>
              </a:extLst>
            </p:cNvPr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ABCC13D2-C5C6-D4ED-800A-DE12003FD75D}"/>
                </a:ext>
              </a:extLst>
            </p:cNvPr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BD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FDBCFC13-6E4B-80A6-54D9-7C18BE95D605}"/>
                </a:ext>
              </a:extLst>
            </p:cNvPr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298077B1-96DA-B494-2D20-E4FD0791D17A}"/>
              </a:ext>
            </a:extLst>
          </p:cNvPr>
          <p:cNvGrpSpPr/>
          <p:nvPr/>
        </p:nvGrpSpPr>
        <p:grpSpPr>
          <a:xfrm>
            <a:off x="14450775" y="7787674"/>
            <a:ext cx="3666838" cy="947966"/>
            <a:chOff x="0" y="0"/>
            <a:chExt cx="3623462" cy="936752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984C3FA7-A42B-5317-D55F-FE52101D7112}"/>
                </a:ext>
              </a:extLst>
            </p:cNvPr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40E23057-8227-7625-43C6-6D29E7C1B545}"/>
                </a:ext>
              </a:extLst>
            </p:cNvPr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C70D3DD1-F2EA-E958-9530-D661B3CD8089}"/>
                </a:ext>
              </a:extLst>
            </p:cNvPr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96F7D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517BFA88-DA79-0AAD-67C4-813AC360CA6D}"/>
                </a:ext>
              </a:extLst>
            </p:cNvPr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8FD8C0F2-3A40-FD9B-0594-E2F026BB6A91}"/>
              </a:ext>
            </a:extLst>
          </p:cNvPr>
          <p:cNvGrpSpPr/>
          <p:nvPr/>
        </p:nvGrpSpPr>
        <p:grpSpPr>
          <a:xfrm>
            <a:off x="0" y="131001"/>
            <a:ext cx="17298124" cy="10024998"/>
            <a:chOff x="0" y="0"/>
            <a:chExt cx="4521135" cy="2620190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D3321AC4-D344-E4B2-B1EA-FB9136A092A6}"/>
                </a:ext>
              </a:extLst>
            </p:cNvPr>
            <p:cNvSpPr/>
            <p:nvPr/>
          </p:nvSpPr>
          <p:spPr>
            <a:xfrm>
              <a:off x="0" y="0"/>
              <a:ext cx="4521135" cy="2620190"/>
            </a:xfrm>
            <a:custGeom>
              <a:avLst/>
              <a:gdLst/>
              <a:ahLst/>
              <a:cxnLst/>
              <a:rect l="l" t="t" r="r" b="b"/>
              <a:pathLst>
                <a:path w="4521135" h="2620190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5E877888-79FD-A7AB-9A8A-E2D540691840}"/>
                </a:ext>
              </a:extLst>
            </p:cNvPr>
            <p:cNvSpPr txBox="1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49BD4F57-A89A-5780-15C8-F08246B4B5F1}"/>
              </a:ext>
            </a:extLst>
          </p:cNvPr>
          <p:cNvGrpSpPr/>
          <p:nvPr/>
        </p:nvGrpSpPr>
        <p:grpSpPr>
          <a:xfrm>
            <a:off x="-489425" y="527652"/>
            <a:ext cx="17703235" cy="11802156"/>
            <a:chOff x="0" y="0"/>
            <a:chExt cx="23604313" cy="15736209"/>
          </a:xfrm>
        </p:grpSpPr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6DB3A796-AF3C-DF45-2AF6-F1035C2949E0}"/>
                </a:ext>
              </a:extLst>
            </p:cNvPr>
            <p:cNvSpPr/>
            <p:nvPr/>
          </p:nvSpPr>
          <p:spPr>
            <a:xfrm>
              <a:off x="0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D0D18967-CF95-91CB-AFC4-6A4C05BCF248}"/>
                </a:ext>
              </a:extLst>
            </p:cNvPr>
            <p:cNvSpPr/>
            <p:nvPr/>
          </p:nvSpPr>
          <p:spPr>
            <a:xfrm>
              <a:off x="7868104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5" y="0"/>
                  </a:lnTo>
                  <a:lnTo>
                    <a:pt x="7868105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85623645-C2DC-85F7-2325-8DFE6FE8FB3B}"/>
                </a:ext>
              </a:extLst>
            </p:cNvPr>
            <p:cNvSpPr/>
            <p:nvPr/>
          </p:nvSpPr>
          <p:spPr>
            <a:xfrm>
              <a:off x="15736209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75A5CD2F-A27B-1B04-3DED-7F08787099CE}"/>
                </a:ext>
              </a:extLst>
            </p:cNvPr>
            <p:cNvSpPr/>
            <p:nvPr/>
          </p:nvSpPr>
          <p:spPr>
            <a:xfrm>
              <a:off x="0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1CABE13B-536D-BEA2-BC44-BAD0843858B9}"/>
                </a:ext>
              </a:extLst>
            </p:cNvPr>
            <p:cNvSpPr/>
            <p:nvPr/>
          </p:nvSpPr>
          <p:spPr>
            <a:xfrm>
              <a:off x="7868104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5" y="0"/>
                  </a:lnTo>
                  <a:lnTo>
                    <a:pt x="7868105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1CB4A582-B8CD-465E-9105-B0137BBF880E}"/>
                </a:ext>
              </a:extLst>
            </p:cNvPr>
            <p:cNvSpPr/>
            <p:nvPr/>
          </p:nvSpPr>
          <p:spPr>
            <a:xfrm>
              <a:off x="15736209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7" name="TextBox 27">
            <a:extLst>
              <a:ext uri="{FF2B5EF4-FFF2-40B4-BE49-F238E27FC236}">
                <a16:creationId xmlns:a16="http://schemas.microsoft.com/office/drawing/2014/main" id="{2F62AF07-49C6-FDC3-F4E3-5AB05C2398DC}"/>
              </a:ext>
            </a:extLst>
          </p:cNvPr>
          <p:cNvSpPr txBox="1"/>
          <p:nvPr/>
        </p:nvSpPr>
        <p:spPr>
          <a:xfrm>
            <a:off x="684889" y="1935986"/>
            <a:ext cx="16265738" cy="70564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893"/>
              </a:lnSpc>
            </a:pPr>
            <a:r>
              <a:rPr lang="en-US" sz="5262" u="sng" spc="99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Home items / toys:</a:t>
            </a:r>
          </a:p>
          <a:p>
            <a:pPr algn="l">
              <a:lnSpc>
                <a:spcPts val="6893"/>
              </a:lnSpc>
            </a:pPr>
            <a:r>
              <a:rPr lang="en-US" sz="5262" spc="99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Avoid bringing these in as these can </a:t>
            </a:r>
          </a:p>
          <a:p>
            <a:pPr algn="l">
              <a:lnSpc>
                <a:spcPts val="6893"/>
              </a:lnSpc>
            </a:pPr>
            <a:r>
              <a:rPr lang="en-US" sz="5262" spc="99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be a distraction and if they get lost or </a:t>
            </a:r>
            <a:r>
              <a:rPr lang="en-US" sz="5262" spc="99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damaged, they </a:t>
            </a:r>
            <a:r>
              <a:rPr lang="en-US" sz="5262" spc="99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cannot be replaced.</a:t>
            </a:r>
          </a:p>
          <a:p>
            <a:pPr algn="l">
              <a:lnSpc>
                <a:spcPts val="6893"/>
              </a:lnSpc>
            </a:pPr>
            <a:endParaRPr lang="en-US" sz="5262" spc="99" dirty="0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l">
              <a:lnSpc>
                <a:spcPts val="6893"/>
              </a:lnSpc>
            </a:pPr>
            <a:r>
              <a:rPr lang="en-US" sz="5262" u="sng" spc="99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Label clothes:</a:t>
            </a:r>
          </a:p>
          <a:p>
            <a:pPr algn="l">
              <a:lnSpc>
                <a:spcPts val="6893"/>
              </a:lnSpc>
            </a:pPr>
            <a:r>
              <a:rPr lang="en-US" sz="5262" spc="99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Label clothes – this means it is easier to sort on warm days and PE days.</a:t>
            </a:r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CC98A68A-32FB-277B-E184-269FDC656FFF}"/>
              </a:ext>
            </a:extLst>
          </p:cNvPr>
          <p:cNvSpPr/>
          <p:nvPr/>
        </p:nvSpPr>
        <p:spPr>
          <a:xfrm>
            <a:off x="13325945" y="158214"/>
            <a:ext cx="3666839" cy="3389613"/>
          </a:xfrm>
          <a:custGeom>
            <a:avLst/>
            <a:gdLst/>
            <a:ahLst/>
            <a:cxnLst/>
            <a:rect l="l" t="t" r="r" b="b"/>
            <a:pathLst>
              <a:path w="4513438" h="4554845">
                <a:moveTo>
                  <a:pt x="0" y="0"/>
                </a:moveTo>
                <a:lnTo>
                  <a:pt x="4513438" y="0"/>
                </a:lnTo>
                <a:lnTo>
                  <a:pt x="4513438" y="4554845"/>
                </a:lnTo>
                <a:lnTo>
                  <a:pt x="0" y="45548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1" name="TextBox 29">
            <a:extLst>
              <a:ext uri="{FF2B5EF4-FFF2-40B4-BE49-F238E27FC236}">
                <a16:creationId xmlns:a16="http://schemas.microsoft.com/office/drawing/2014/main" id="{6014B8FC-C22B-2BED-7CF4-1AC9A208B11B}"/>
              </a:ext>
            </a:extLst>
          </p:cNvPr>
          <p:cNvSpPr txBox="1"/>
          <p:nvPr/>
        </p:nvSpPr>
        <p:spPr>
          <a:xfrm rot="21177288">
            <a:off x="13770152" y="1164543"/>
            <a:ext cx="3259772" cy="1397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16"/>
              </a:lnSpc>
            </a:pPr>
            <a:r>
              <a:rPr lang="en-US" sz="4309" spc="81" dirty="0">
                <a:solidFill>
                  <a:srgbClr val="FFFFFF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Things to remember</a:t>
            </a:r>
          </a:p>
        </p:txBody>
      </p:sp>
    </p:spTree>
    <p:extLst>
      <p:ext uri="{BB962C8B-B14F-4D97-AF65-F5344CB8AC3E}">
        <p14:creationId xmlns:p14="http://schemas.microsoft.com/office/powerpoint/2010/main" val="1573930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D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450775" y="2108145"/>
            <a:ext cx="3666838" cy="947966"/>
            <a:chOff x="0" y="0"/>
            <a:chExt cx="3623462" cy="9367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Freeform 4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Freeform 5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5B5FC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450775" y="3573532"/>
            <a:ext cx="3666838" cy="947966"/>
            <a:chOff x="0" y="0"/>
            <a:chExt cx="3623462" cy="93675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9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BD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4450775" y="7787674"/>
            <a:ext cx="3666838" cy="947966"/>
            <a:chOff x="0" y="0"/>
            <a:chExt cx="3623462" cy="93675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96F7D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-84314" y="527652"/>
            <a:ext cx="17298124" cy="10024998"/>
            <a:chOff x="0" y="0"/>
            <a:chExt cx="4521135" cy="262019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521135" cy="2620190"/>
            </a:xfrm>
            <a:custGeom>
              <a:avLst/>
              <a:gdLst/>
              <a:ahLst/>
              <a:cxnLst/>
              <a:rect l="l" t="t" r="r" b="b"/>
              <a:pathLst>
                <a:path w="4521135" h="2620190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-489425" y="527652"/>
            <a:ext cx="17703235" cy="11802156"/>
            <a:chOff x="0" y="0"/>
            <a:chExt cx="23604313" cy="1573620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7868104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5" y="0"/>
                  </a:lnTo>
                  <a:lnTo>
                    <a:pt x="7868105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15736209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0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7868104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5" y="0"/>
                  </a:lnTo>
                  <a:lnTo>
                    <a:pt x="7868105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15736209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803062" y="684623"/>
            <a:ext cx="16265738" cy="97110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893"/>
              </a:lnSpc>
            </a:pPr>
            <a:r>
              <a:rPr lang="en-US" sz="5262" u="sng" spc="99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Developing independence:</a:t>
            </a:r>
          </a:p>
          <a:p>
            <a:pPr marL="685800" indent="-685800" algn="l">
              <a:lnSpc>
                <a:spcPts val="6893"/>
              </a:lnSpc>
              <a:buFont typeface="Arial" panose="020B0604020202020204" pitchFamily="34" charset="0"/>
              <a:buChar char="•"/>
            </a:pPr>
            <a:r>
              <a:rPr lang="en-US" sz="5262" spc="99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Practice getting changed for PE at home</a:t>
            </a:r>
          </a:p>
          <a:p>
            <a:pPr marL="685800" indent="-685800" algn="l">
              <a:lnSpc>
                <a:spcPts val="6893"/>
              </a:lnSpc>
              <a:buFont typeface="Arial" panose="020B0604020202020204" pitchFamily="34" charset="0"/>
              <a:buChar char="•"/>
            </a:pPr>
            <a:r>
              <a:rPr lang="en-US" sz="5262" spc="99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Practice doing up own coat at home</a:t>
            </a:r>
          </a:p>
          <a:p>
            <a:pPr marL="685800" indent="-685800" algn="l">
              <a:lnSpc>
                <a:spcPts val="6893"/>
              </a:lnSpc>
              <a:buFont typeface="Arial" panose="020B0604020202020204" pitchFamily="34" charset="0"/>
              <a:buChar char="•"/>
            </a:pPr>
            <a:r>
              <a:rPr lang="en-US" sz="5262" spc="99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Practice sticking things neatly onto paper</a:t>
            </a:r>
          </a:p>
          <a:p>
            <a:pPr marL="685800" indent="-685800" algn="l">
              <a:lnSpc>
                <a:spcPts val="6893"/>
              </a:lnSpc>
              <a:buFont typeface="Arial" panose="020B0604020202020204" pitchFamily="34" charset="0"/>
              <a:buChar char="•"/>
            </a:pPr>
            <a:r>
              <a:rPr lang="en-US" sz="5262" spc="99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‘Explore / challenge time’ does not happen as frequently as Hedgehogs due to curriculum</a:t>
            </a:r>
          </a:p>
          <a:p>
            <a:pPr algn="l">
              <a:lnSpc>
                <a:spcPts val="6893"/>
              </a:lnSpc>
            </a:pPr>
            <a:endParaRPr lang="en-US" sz="5262" spc="99" dirty="0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l">
              <a:lnSpc>
                <a:spcPts val="6893"/>
              </a:lnSpc>
            </a:pPr>
            <a:r>
              <a:rPr lang="en-US" sz="5262" u="sng" spc="99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Sharing home achievements:</a:t>
            </a:r>
          </a:p>
          <a:p>
            <a:pPr algn="l">
              <a:lnSpc>
                <a:spcPts val="6893"/>
              </a:lnSpc>
            </a:pPr>
            <a:r>
              <a:rPr lang="en-US" sz="5262" spc="99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Any certificates / special events can be shared in class at end of the day – but we don’t do show and tell.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D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450775" y="2108145"/>
            <a:ext cx="3666838" cy="947966"/>
            <a:chOff x="0" y="0"/>
            <a:chExt cx="3623462" cy="9367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Freeform 4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Freeform 5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5B5FC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450775" y="3573532"/>
            <a:ext cx="3666838" cy="947966"/>
            <a:chOff x="0" y="0"/>
            <a:chExt cx="3623462" cy="93675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9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BD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4450775" y="7787674"/>
            <a:ext cx="3666838" cy="947966"/>
            <a:chOff x="0" y="0"/>
            <a:chExt cx="3623462" cy="93675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96F7D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-84314" y="527652"/>
            <a:ext cx="17298124" cy="10024998"/>
            <a:chOff x="0" y="0"/>
            <a:chExt cx="4521135" cy="262019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521135" cy="2620190"/>
            </a:xfrm>
            <a:custGeom>
              <a:avLst/>
              <a:gdLst/>
              <a:ahLst/>
              <a:cxnLst/>
              <a:rect l="l" t="t" r="r" b="b"/>
              <a:pathLst>
                <a:path w="4521135" h="2620190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-443935" y="297915"/>
            <a:ext cx="17703235" cy="11802156"/>
            <a:chOff x="0" y="0"/>
            <a:chExt cx="23604313" cy="1573620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7868104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5" y="0"/>
                  </a:lnTo>
                  <a:lnTo>
                    <a:pt x="7868105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15736209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0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7868104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5" y="0"/>
                  </a:lnTo>
                  <a:lnTo>
                    <a:pt x="7868105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15736209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770273" y="480027"/>
            <a:ext cx="15788673" cy="19717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13"/>
              </a:lnSpc>
            </a:pPr>
            <a:r>
              <a:rPr lang="en-US" sz="4513" u="sng" spc="85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Rewards</a:t>
            </a:r>
            <a:endParaRPr lang="en-US" sz="4513" spc="85" dirty="0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ctr">
              <a:lnSpc>
                <a:spcPts val="7485"/>
              </a:lnSpc>
            </a:pPr>
            <a:r>
              <a:rPr lang="en-US" sz="4513" spc="85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In class:</a:t>
            </a:r>
          </a:p>
          <a:p>
            <a:pPr marL="685800" indent="-685800" algn="ctr">
              <a:lnSpc>
                <a:spcPts val="7485"/>
              </a:lnSpc>
              <a:buFont typeface="Arial" panose="020B0604020202020204" pitchFamily="34" charset="0"/>
              <a:buChar char="•"/>
            </a:pPr>
            <a:r>
              <a:rPr lang="en-US" sz="4513" spc="85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Marbles in a jar for a class reward – for excellent class </a:t>
            </a:r>
            <a:r>
              <a:rPr lang="en-US" sz="4513" spc="85" dirty="0" err="1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behaviours</a:t>
            </a:r>
            <a:r>
              <a:rPr lang="en-US" sz="4513" spc="85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 </a:t>
            </a:r>
          </a:p>
          <a:p>
            <a:pPr marL="685800" indent="-685800" algn="ctr">
              <a:lnSpc>
                <a:spcPts val="7485"/>
              </a:lnSpc>
              <a:buFont typeface="Arial" panose="020B0604020202020204" pitchFamily="34" charset="0"/>
              <a:buChar char="•"/>
            </a:pPr>
            <a:r>
              <a:rPr lang="en-US" sz="4513" spc="85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Table of the week – the table following instructions get to go line up first.</a:t>
            </a:r>
          </a:p>
          <a:p>
            <a:pPr algn="ctr">
              <a:lnSpc>
                <a:spcPts val="5913"/>
              </a:lnSpc>
            </a:pPr>
            <a:endParaRPr lang="en-US" sz="4513" spc="85" dirty="0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ctr">
              <a:lnSpc>
                <a:spcPts val="5913"/>
              </a:lnSpc>
            </a:pPr>
            <a:r>
              <a:rPr lang="en-US" sz="4513" spc="85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Friday Achievement Assembly 2.45pm:</a:t>
            </a:r>
          </a:p>
          <a:p>
            <a:pPr marL="685800" indent="-685800" algn="ctr">
              <a:lnSpc>
                <a:spcPts val="5913"/>
              </a:lnSpc>
              <a:buFont typeface="Arial" panose="020B0604020202020204" pitchFamily="34" charset="0"/>
              <a:buChar char="•"/>
            </a:pPr>
            <a:r>
              <a:rPr lang="en-US" sz="4513" spc="85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Headteachers Award (values)</a:t>
            </a:r>
          </a:p>
          <a:p>
            <a:pPr marL="685800" indent="-685800" algn="ctr">
              <a:lnSpc>
                <a:spcPts val="5913"/>
              </a:lnSpc>
              <a:buFont typeface="Arial" panose="020B0604020202020204" pitchFamily="34" charset="0"/>
              <a:buChar char="•"/>
            </a:pPr>
            <a:r>
              <a:rPr lang="en-US" sz="4513" spc="85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Pupil of the Week (focus / effort / manners)</a:t>
            </a:r>
          </a:p>
          <a:p>
            <a:pPr marL="685800" indent="-685800" algn="ctr">
              <a:lnSpc>
                <a:spcPts val="5913"/>
              </a:lnSpc>
              <a:buFont typeface="Arial" panose="020B0604020202020204" pitchFamily="34" charset="0"/>
              <a:buChar char="•"/>
            </a:pPr>
            <a:r>
              <a:rPr lang="en-US" sz="4513" spc="85" dirty="0" err="1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Learnimals</a:t>
            </a:r>
            <a:r>
              <a:rPr lang="en-US" sz="4513" spc="85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 (learning powers).</a:t>
            </a:r>
          </a:p>
          <a:p>
            <a:pPr marL="685800" indent="-685800" algn="ctr">
              <a:lnSpc>
                <a:spcPts val="5913"/>
              </a:lnSpc>
              <a:buFont typeface="Arial" panose="020B0604020202020204" pitchFamily="34" charset="0"/>
              <a:buChar char="•"/>
            </a:pPr>
            <a:endParaRPr lang="en-US" sz="4513" spc="85" dirty="0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ctr">
              <a:lnSpc>
                <a:spcPts val="7485"/>
              </a:lnSpc>
            </a:pPr>
            <a:r>
              <a:rPr lang="en-US" sz="4513" spc="85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Dojo points for excellent learning work:  when you get to 20 Bronze Award, 40 Silver Award, 60 Gold Award, 80 Platinum Award.</a:t>
            </a:r>
          </a:p>
          <a:p>
            <a:pPr algn="ctr">
              <a:lnSpc>
                <a:spcPts val="7485"/>
              </a:lnSpc>
            </a:pPr>
            <a:endParaRPr lang="en-US" sz="4513" spc="85" dirty="0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ctr">
              <a:lnSpc>
                <a:spcPts val="7999"/>
              </a:lnSpc>
            </a:pPr>
            <a:endParaRPr lang="en-US" sz="4513" spc="85" dirty="0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ctr">
              <a:lnSpc>
                <a:spcPts val="7485"/>
              </a:lnSpc>
            </a:pPr>
            <a:endParaRPr lang="en-US" sz="4513" spc="85" dirty="0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ctr">
              <a:lnSpc>
                <a:spcPts val="7485"/>
              </a:lnSpc>
            </a:pPr>
            <a:endParaRPr lang="en-US" sz="4513" spc="85" dirty="0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ctr">
              <a:lnSpc>
                <a:spcPts val="7485"/>
              </a:lnSpc>
            </a:pPr>
            <a:endParaRPr lang="en-US" sz="4513" spc="85" dirty="0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ctr">
              <a:lnSpc>
                <a:spcPts val="7485"/>
              </a:lnSpc>
            </a:pPr>
            <a:endParaRPr lang="en-US" sz="4513" spc="85" dirty="0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ctr">
              <a:lnSpc>
                <a:spcPts val="7485"/>
              </a:lnSpc>
            </a:pPr>
            <a:endParaRPr lang="en-US" sz="4513" spc="85" dirty="0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D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450775" y="2108145"/>
            <a:ext cx="3666838" cy="947966"/>
            <a:chOff x="0" y="0"/>
            <a:chExt cx="3623462" cy="9367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Freeform 4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Freeform 5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5B5FC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450775" y="3573532"/>
            <a:ext cx="3666838" cy="947966"/>
            <a:chOff x="0" y="0"/>
            <a:chExt cx="3623462" cy="93675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9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BD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4450775" y="7787674"/>
            <a:ext cx="3666838" cy="947966"/>
            <a:chOff x="0" y="0"/>
            <a:chExt cx="3623462" cy="93675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96F7D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-84314" y="527652"/>
            <a:ext cx="17298124" cy="10024998"/>
            <a:chOff x="0" y="0"/>
            <a:chExt cx="4521135" cy="262019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521135" cy="2620190"/>
            </a:xfrm>
            <a:custGeom>
              <a:avLst/>
              <a:gdLst/>
              <a:ahLst/>
              <a:cxnLst/>
              <a:rect l="l" t="t" r="r" b="b"/>
              <a:pathLst>
                <a:path w="4521135" h="2620190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-489425" y="527652"/>
            <a:ext cx="17703235" cy="11802156"/>
            <a:chOff x="0" y="0"/>
            <a:chExt cx="23604313" cy="1573620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7868104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5" y="0"/>
                  </a:lnTo>
                  <a:lnTo>
                    <a:pt x="7868105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15736209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0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7868104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5" y="0"/>
                  </a:lnTo>
                  <a:lnTo>
                    <a:pt x="7868105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15736209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770273" y="480027"/>
            <a:ext cx="15788673" cy="16229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13"/>
              </a:lnSpc>
            </a:pPr>
            <a:endParaRPr dirty="0"/>
          </a:p>
          <a:p>
            <a:pPr algn="ctr">
              <a:lnSpc>
                <a:spcPts val="6811"/>
              </a:lnSpc>
            </a:pPr>
            <a:r>
              <a:rPr lang="en-US" sz="5199" u="sng" spc="98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Rewards</a:t>
            </a:r>
          </a:p>
          <a:p>
            <a:pPr algn="ctr">
              <a:lnSpc>
                <a:spcPts val="6811"/>
              </a:lnSpc>
            </a:pPr>
            <a:endParaRPr lang="en-US" sz="5199" u="sng" spc="98" dirty="0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ctr">
              <a:lnSpc>
                <a:spcPts val="6811"/>
              </a:lnSpc>
            </a:pPr>
            <a:r>
              <a:rPr lang="en-US" sz="5199" spc="98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Once a month the Friday Achievement Assembly at 2.45pm will be held in Church. </a:t>
            </a:r>
          </a:p>
          <a:p>
            <a:pPr algn="ctr">
              <a:lnSpc>
                <a:spcPts val="6811"/>
              </a:lnSpc>
            </a:pPr>
            <a:endParaRPr lang="en-US" sz="5199" spc="98" dirty="0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ctr">
              <a:lnSpc>
                <a:spcPts val="6811"/>
              </a:lnSpc>
            </a:pPr>
            <a:r>
              <a:rPr lang="en-US" sz="5199" spc="98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Awards will be for Reading, Writing and </a:t>
            </a:r>
            <a:r>
              <a:rPr lang="en-US" sz="5199" spc="98" dirty="0" err="1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Maths</a:t>
            </a:r>
            <a:r>
              <a:rPr lang="en-US" sz="5199" spc="98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.</a:t>
            </a:r>
          </a:p>
          <a:p>
            <a:pPr algn="ctr">
              <a:lnSpc>
                <a:spcPts val="6811"/>
              </a:lnSpc>
            </a:pPr>
            <a:endParaRPr lang="en-US" sz="5199" spc="98" dirty="0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ctr">
              <a:lnSpc>
                <a:spcPts val="6811"/>
              </a:lnSpc>
            </a:pPr>
            <a:r>
              <a:rPr lang="en-US" sz="5199" spc="98" dirty="0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Katie Manley Cup awarded for kindness, thankfulness and perseverance.</a:t>
            </a:r>
          </a:p>
          <a:p>
            <a:pPr algn="ctr">
              <a:lnSpc>
                <a:spcPts val="7485"/>
              </a:lnSpc>
            </a:pPr>
            <a:endParaRPr lang="en-US" sz="5199" spc="98" dirty="0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ctr">
              <a:lnSpc>
                <a:spcPts val="7999"/>
              </a:lnSpc>
            </a:pPr>
            <a:endParaRPr lang="en-US" sz="5199" spc="98" dirty="0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ctr">
              <a:lnSpc>
                <a:spcPts val="7485"/>
              </a:lnSpc>
            </a:pPr>
            <a:endParaRPr lang="en-US" sz="5199" spc="98" dirty="0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ctr">
              <a:lnSpc>
                <a:spcPts val="7485"/>
              </a:lnSpc>
            </a:pPr>
            <a:endParaRPr lang="en-US" sz="5199" spc="98" dirty="0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ctr">
              <a:lnSpc>
                <a:spcPts val="7485"/>
              </a:lnSpc>
            </a:pPr>
            <a:endParaRPr lang="en-US" sz="5199" spc="98" dirty="0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ctr">
              <a:lnSpc>
                <a:spcPts val="7485"/>
              </a:lnSpc>
            </a:pPr>
            <a:endParaRPr lang="en-US" sz="5199" spc="98" dirty="0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ctr">
              <a:lnSpc>
                <a:spcPts val="7485"/>
              </a:lnSpc>
            </a:pPr>
            <a:endParaRPr lang="en-US" sz="5199" spc="98" dirty="0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D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450775" y="3573532"/>
            <a:ext cx="3666838" cy="947966"/>
            <a:chOff x="0" y="0"/>
            <a:chExt cx="3623462" cy="9367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Freeform 4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Freeform 5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BD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450775" y="7787674"/>
            <a:ext cx="3666838" cy="947966"/>
            <a:chOff x="0" y="0"/>
            <a:chExt cx="3623462" cy="93675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9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96F7D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4460300" y="709904"/>
            <a:ext cx="3666838" cy="947966"/>
            <a:chOff x="0" y="0"/>
            <a:chExt cx="3623462" cy="93675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-84314" y="527652"/>
            <a:ext cx="17298124" cy="10024998"/>
            <a:chOff x="0" y="0"/>
            <a:chExt cx="4521135" cy="262019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521135" cy="2620190"/>
            </a:xfrm>
            <a:custGeom>
              <a:avLst/>
              <a:gdLst/>
              <a:ahLst/>
              <a:cxnLst/>
              <a:rect l="l" t="t" r="r" b="b"/>
              <a:pathLst>
                <a:path w="4521135" h="2620190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-489425" y="527652"/>
            <a:ext cx="17703235" cy="11802156"/>
            <a:chOff x="0" y="0"/>
            <a:chExt cx="23604313" cy="1573620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7868104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5" y="0"/>
                  </a:lnTo>
                  <a:lnTo>
                    <a:pt x="7868105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15736209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0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7868104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5" y="0"/>
                  </a:lnTo>
                  <a:lnTo>
                    <a:pt x="7868105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15736209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4450775" y="2108145"/>
            <a:ext cx="3666838" cy="947966"/>
            <a:chOff x="0" y="0"/>
            <a:chExt cx="3623462" cy="936752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5B5FC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943666" y="3576745"/>
            <a:ext cx="12363159" cy="1006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88"/>
              </a:lnSpc>
            </a:pPr>
            <a:r>
              <a:rPr lang="en-US" sz="7743" spc="147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Any questions?</a:t>
            </a:r>
          </a:p>
        </p:txBody>
      </p:sp>
      <p:sp>
        <p:nvSpPr>
          <p:cNvPr id="33" name="Freeform 33"/>
          <p:cNvSpPr/>
          <p:nvPr/>
        </p:nvSpPr>
        <p:spPr>
          <a:xfrm>
            <a:off x="699883" y="7802383"/>
            <a:ext cx="2949947" cy="1866512"/>
          </a:xfrm>
          <a:custGeom>
            <a:avLst/>
            <a:gdLst/>
            <a:ahLst/>
            <a:cxnLst/>
            <a:rect l="l" t="t" r="r" b="b"/>
            <a:pathLst>
              <a:path w="2949947" h="1866512">
                <a:moveTo>
                  <a:pt x="0" y="0"/>
                </a:moveTo>
                <a:lnTo>
                  <a:pt x="2949948" y="0"/>
                </a:lnTo>
                <a:lnTo>
                  <a:pt x="2949948" y="1866512"/>
                </a:lnTo>
                <a:lnTo>
                  <a:pt x="0" y="18665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4" name="Freeform 34"/>
          <p:cNvSpPr/>
          <p:nvPr/>
        </p:nvSpPr>
        <p:spPr>
          <a:xfrm rot="-2012905">
            <a:off x="15089574" y="6656981"/>
            <a:ext cx="666081" cy="2261385"/>
          </a:xfrm>
          <a:custGeom>
            <a:avLst/>
            <a:gdLst/>
            <a:ahLst/>
            <a:cxnLst/>
            <a:rect l="l" t="t" r="r" b="b"/>
            <a:pathLst>
              <a:path w="666081" h="2261385">
                <a:moveTo>
                  <a:pt x="0" y="0"/>
                </a:moveTo>
                <a:lnTo>
                  <a:pt x="666081" y="0"/>
                </a:lnTo>
                <a:lnTo>
                  <a:pt x="666081" y="2261385"/>
                </a:lnTo>
                <a:lnTo>
                  <a:pt x="0" y="22613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5" name="Freeform 35"/>
          <p:cNvSpPr/>
          <p:nvPr/>
        </p:nvSpPr>
        <p:spPr>
          <a:xfrm rot="6852690">
            <a:off x="-40079" y="1134648"/>
            <a:ext cx="2532131" cy="653750"/>
          </a:xfrm>
          <a:custGeom>
            <a:avLst/>
            <a:gdLst/>
            <a:ahLst/>
            <a:cxnLst/>
            <a:rect l="l" t="t" r="r" b="b"/>
            <a:pathLst>
              <a:path w="2532131" h="653750">
                <a:moveTo>
                  <a:pt x="0" y="0"/>
                </a:moveTo>
                <a:lnTo>
                  <a:pt x="2532131" y="0"/>
                </a:lnTo>
                <a:lnTo>
                  <a:pt x="2532131" y="653750"/>
                </a:lnTo>
                <a:lnTo>
                  <a:pt x="0" y="6537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547</TotalTime>
  <Words>397</Words>
  <Application>Microsoft Office PowerPoint</Application>
  <PresentationFormat>Custom</PresentationFormat>
  <Paragraphs>76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Playwrite US Modern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Hedgehogs Class Meet the Teacher</dc:title>
  <dc:creator>Katherine Shean</dc:creator>
  <cp:lastModifiedBy>Berkeley Basinger-Adams</cp:lastModifiedBy>
  <cp:revision>3</cp:revision>
  <dcterms:created xsi:type="dcterms:W3CDTF">2006-08-16T00:00:00Z</dcterms:created>
  <dcterms:modified xsi:type="dcterms:W3CDTF">2026-09-10T15:00:19Z</dcterms:modified>
  <dc:identifier>DAGyJAZhj58</dc:identifier>
</cp:coreProperties>
</file>