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5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75"/>
    <p:restoredTop sz="84417"/>
  </p:normalViewPr>
  <p:slideViewPr>
    <p:cSldViewPr snapToGrid="0" snapToObjects="1">
      <p:cViewPr varScale="1">
        <p:scale>
          <a:sx n="45" d="100"/>
          <a:sy n="45" d="100"/>
        </p:scale>
        <p:origin x="135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5008E-1CA3-D945-A1F7-9DD87AB899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600" dirty="0">
                <a:latin typeface="Imprint MT Shadow" panose="04020605060303030202" pitchFamily="82" charset="0"/>
                <a:cs typeface="AkayaKanadaka" panose="02010502080401010103" pitchFamily="2" charset="77"/>
              </a:rPr>
              <a:t>Welcome to badgers MEET THE TEACHER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27E1D-CFAB-2A43-BD6D-0FEF09414A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kayaKanadaka" panose="02010502080401010103" pitchFamily="2" charset="77"/>
                <a:cs typeface="AkayaKanadaka" panose="02010502080401010103" pitchFamily="2" charset="77"/>
              </a:rPr>
              <a:t>Wednesday 9</a:t>
            </a:r>
            <a:r>
              <a:rPr lang="en-US" sz="2400" baseline="30000" dirty="0">
                <a:latin typeface="AkayaKanadaka" panose="02010502080401010103" pitchFamily="2" charset="77"/>
                <a:cs typeface="AkayaKanadaka" panose="02010502080401010103" pitchFamily="2" charset="77"/>
              </a:rPr>
              <a:t>th</a:t>
            </a:r>
            <a:r>
              <a:rPr lang="en-US" sz="2400" dirty="0">
                <a:latin typeface="AkayaKanadaka" panose="02010502080401010103" pitchFamily="2" charset="77"/>
                <a:cs typeface="AkayaKanadaka" panose="02010502080401010103" pitchFamily="2" charset="77"/>
              </a:rPr>
              <a:t> September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857C5-1D57-6D44-AE1C-18AA3038D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3627" y="4238513"/>
            <a:ext cx="1177522" cy="11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25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40085-2145-244B-96AB-F9DB89E62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Topmarks" pitchFamily="2" charset="0"/>
                <a:cs typeface="AkayaKanadaka" panose="02010502080401010103" pitchFamily="2" charset="77"/>
              </a:rPr>
              <a:t>Staffing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CAF43-482B-4E4F-B259-EF736052C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227" y="1829851"/>
            <a:ext cx="10058400" cy="3931920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 err="1">
                <a:latin typeface="Topmarks" pitchFamily="2" charset="0"/>
                <a:cs typeface="AkayaKanadaka" panose="02010502080401010103" pitchFamily="2" charset="77"/>
              </a:rPr>
              <a:t>Mrs</a:t>
            </a:r>
            <a:r>
              <a:rPr lang="en-US" sz="2800" b="1" dirty="0">
                <a:latin typeface="Topmarks" pitchFamily="2" charset="0"/>
                <a:cs typeface="AkayaKanadaka" panose="02010502080401010103" pitchFamily="2" charset="77"/>
              </a:rPr>
              <a:t> Gulliford</a:t>
            </a:r>
            <a:r>
              <a:rPr lang="en-US" sz="2800" dirty="0">
                <a:latin typeface="Topmarks" pitchFamily="2" charset="0"/>
                <a:cs typeface="AkayaKanadaka" panose="02010502080401010103" pitchFamily="2" charset="77"/>
              </a:rPr>
              <a:t> –Tuesday, Wednesday, Thursday and Friday </a:t>
            </a:r>
          </a:p>
          <a:p>
            <a:endParaRPr lang="en-US" sz="2800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sz="2800" b="1" dirty="0" err="1">
                <a:latin typeface="Topmarks" pitchFamily="2" charset="0"/>
                <a:cs typeface="AkayaKanadaka" panose="02010502080401010103" pitchFamily="2" charset="77"/>
              </a:rPr>
              <a:t>Mrs</a:t>
            </a:r>
            <a:r>
              <a:rPr lang="en-US" sz="2800" b="1" dirty="0">
                <a:latin typeface="Topmarks" pitchFamily="2" charset="0"/>
                <a:cs typeface="AkayaKanadaka" panose="02010502080401010103" pitchFamily="2" charset="77"/>
              </a:rPr>
              <a:t> Cheeseman- </a:t>
            </a:r>
            <a:r>
              <a:rPr lang="en-US" sz="2800" dirty="0">
                <a:latin typeface="Topmarks" pitchFamily="2" charset="0"/>
                <a:cs typeface="AkayaKanadaka" panose="02010502080401010103" pitchFamily="2" charset="77"/>
              </a:rPr>
              <a:t>Monday </a:t>
            </a:r>
          </a:p>
          <a:p>
            <a:endParaRPr lang="en-US" sz="2800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sz="2800" b="1" dirty="0" err="1">
                <a:latin typeface="Topmarks" pitchFamily="2" charset="0"/>
                <a:cs typeface="AkayaKanadaka" panose="02010502080401010103" pitchFamily="2" charset="77"/>
              </a:rPr>
              <a:t>Mrs</a:t>
            </a:r>
            <a:r>
              <a:rPr lang="en-US" sz="2800" b="1" dirty="0">
                <a:latin typeface="Topmarks" pitchFamily="2" charset="0"/>
                <a:cs typeface="AkayaKanadaka" panose="02010502080401010103" pitchFamily="2" charset="77"/>
              </a:rPr>
              <a:t> Cutler- </a:t>
            </a:r>
            <a:r>
              <a:rPr lang="en-US" sz="2800" dirty="0">
                <a:latin typeface="Topmarks" pitchFamily="2" charset="0"/>
                <a:cs typeface="AkayaKanadaka" panose="02010502080401010103" pitchFamily="2" charset="77"/>
              </a:rPr>
              <a:t>Monday-Friday </a:t>
            </a:r>
          </a:p>
          <a:p>
            <a:endParaRPr lang="en-US" sz="2800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sz="2800" b="1" dirty="0">
                <a:latin typeface="Topmarks" pitchFamily="2" charset="0"/>
                <a:cs typeface="AkayaKanadaka" panose="02010502080401010103" pitchFamily="2" charset="77"/>
              </a:rPr>
              <a:t>Miss Travers- </a:t>
            </a:r>
            <a:r>
              <a:rPr lang="en-US" sz="2800" dirty="0">
                <a:latin typeface="Topmarks" pitchFamily="2" charset="0"/>
                <a:cs typeface="AkayaKanadaka" panose="02010502080401010103" pitchFamily="2" charset="77"/>
              </a:rPr>
              <a:t>Monday to Friday </a:t>
            </a:r>
          </a:p>
          <a:p>
            <a:endParaRPr lang="en-US" sz="2800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sz="2800" b="1" dirty="0">
                <a:latin typeface="Topmarks" pitchFamily="2" charset="0"/>
                <a:cs typeface="AkayaKanadaka" panose="02010502080401010103" pitchFamily="2" charset="77"/>
              </a:rPr>
              <a:t>Miss Gregory- </a:t>
            </a:r>
            <a:r>
              <a:rPr lang="en-US" sz="2800" dirty="0">
                <a:latin typeface="Topmarks" pitchFamily="2" charset="0"/>
                <a:cs typeface="AkayaKanadaka" panose="02010502080401010103" pitchFamily="2" charset="77"/>
              </a:rPr>
              <a:t>Wednesday, Thursday and Friday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AA97F-9FA6-2B44-A5BD-1EAE74BCD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2702" y="2946224"/>
            <a:ext cx="1699173" cy="169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36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9AB21-C1EB-2347-BA0D-24505C623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912" y="0"/>
            <a:ext cx="9692517" cy="1371600"/>
          </a:xfrm>
        </p:spPr>
        <p:txBody>
          <a:bodyPr>
            <a:normAutofit/>
          </a:bodyPr>
          <a:lstStyle/>
          <a:p>
            <a:r>
              <a:rPr lang="en-US" sz="3600" u="sng" dirty="0">
                <a:latin typeface="Topmarks" pitchFamily="2" charset="0"/>
                <a:cs typeface="AkayaKanadaka" panose="02010502080401010103" pitchFamily="2" charset="77"/>
              </a:rPr>
              <a:t>Badger class timetable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C3B69AA-E83E-BB49-A723-69816654B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089859"/>
              </p:ext>
            </p:extLst>
          </p:nvPr>
        </p:nvGraphicFramePr>
        <p:xfrm>
          <a:off x="425884" y="1075765"/>
          <a:ext cx="11304602" cy="5770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99">
                  <a:extLst>
                    <a:ext uri="{9D8B030D-6E8A-4147-A177-3AD203B41FA5}">
                      <a16:colId xmlns:a16="http://schemas.microsoft.com/office/drawing/2014/main" val="1456141936"/>
                    </a:ext>
                  </a:extLst>
                </a:gridCol>
                <a:gridCol w="812877">
                  <a:extLst>
                    <a:ext uri="{9D8B030D-6E8A-4147-A177-3AD203B41FA5}">
                      <a16:colId xmlns:a16="http://schemas.microsoft.com/office/drawing/2014/main" val="3456833023"/>
                    </a:ext>
                  </a:extLst>
                </a:gridCol>
                <a:gridCol w="1323663">
                  <a:extLst>
                    <a:ext uri="{9D8B030D-6E8A-4147-A177-3AD203B41FA5}">
                      <a16:colId xmlns:a16="http://schemas.microsoft.com/office/drawing/2014/main" val="12797652"/>
                    </a:ext>
                  </a:extLst>
                </a:gridCol>
                <a:gridCol w="132799">
                  <a:extLst>
                    <a:ext uri="{9D8B030D-6E8A-4147-A177-3AD203B41FA5}">
                      <a16:colId xmlns:a16="http://schemas.microsoft.com/office/drawing/2014/main" val="275027623"/>
                    </a:ext>
                  </a:extLst>
                </a:gridCol>
                <a:gridCol w="951482">
                  <a:extLst>
                    <a:ext uri="{9D8B030D-6E8A-4147-A177-3AD203B41FA5}">
                      <a16:colId xmlns:a16="http://schemas.microsoft.com/office/drawing/2014/main" val="765002908"/>
                    </a:ext>
                  </a:extLst>
                </a:gridCol>
                <a:gridCol w="633023">
                  <a:extLst>
                    <a:ext uri="{9D8B030D-6E8A-4147-A177-3AD203B41FA5}">
                      <a16:colId xmlns:a16="http://schemas.microsoft.com/office/drawing/2014/main" val="3591067128"/>
                    </a:ext>
                  </a:extLst>
                </a:gridCol>
                <a:gridCol w="601878">
                  <a:extLst>
                    <a:ext uri="{9D8B030D-6E8A-4147-A177-3AD203B41FA5}">
                      <a16:colId xmlns:a16="http://schemas.microsoft.com/office/drawing/2014/main" val="3741820858"/>
                    </a:ext>
                  </a:extLst>
                </a:gridCol>
                <a:gridCol w="1428777">
                  <a:extLst>
                    <a:ext uri="{9D8B030D-6E8A-4147-A177-3AD203B41FA5}">
                      <a16:colId xmlns:a16="http://schemas.microsoft.com/office/drawing/2014/main" val="888445354"/>
                    </a:ext>
                  </a:extLst>
                </a:gridCol>
                <a:gridCol w="742029">
                  <a:extLst>
                    <a:ext uri="{9D8B030D-6E8A-4147-A177-3AD203B41FA5}">
                      <a16:colId xmlns:a16="http://schemas.microsoft.com/office/drawing/2014/main" val="1693575546"/>
                    </a:ext>
                  </a:extLst>
                </a:gridCol>
                <a:gridCol w="670398">
                  <a:extLst>
                    <a:ext uri="{9D8B030D-6E8A-4147-A177-3AD203B41FA5}">
                      <a16:colId xmlns:a16="http://schemas.microsoft.com/office/drawing/2014/main" val="262740067"/>
                    </a:ext>
                  </a:extLst>
                </a:gridCol>
                <a:gridCol w="662609">
                  <a:extLst>
                    <a:ext uri="{9D8B030D-6E8A-4147-A177-3AD203B41FA5}">
                      <a16:colId xmlns:a16="http://schemas.microsoft.com/office/drawing/2014/main" val="2580293499"/>
                    </a:ext>
                  </a:extLst>
                </a:gridCol>
                <a:gridCol w="746055">
                  <a:extLst>
                    <a:ext uri="{9D8B030D-6E8A-4147-A177-3AD203B41FA5}">
                      <a16:colId xmlns:a16="http://schemas.microsoft.com/office/drawing/2014/main" val="3136880682"/>
                    </a:ext>
                  </a:extLst>
                </a:gridCol>
                <a:gridCol w="412194">
                  <a:extLst>
                    <a:ext uri="{9D8B030D-6E8A-4147-A177-3AD203B41FA5}">
                      <a16:colId xmlns:a16="http://schemas.microsoft.com/office/drawing/2014/main" val="3651487524"/>
                    </a:ext>
                  </a:extLst>
                </a:gridCol>
                <a:gridCol w="132799">
                  <a:extLst>
                    <a:ext uri="{9D8B030D-6E8A-4147-A177-3AD203B41FA5}">
                      <a16:colId xmlns:a16="http://schemas.microsoft.com/office/drawing/2014/main" val="437616006"/>
                    </a:ext>
                  </a:extLst>
                </a:gridCol>
                <a:gridCol w="1192073">
                  <a:extLst>
                    <a:ext uri="{9D8B030D-6E8A-4147-A177-3AD203B41FA5}">
                      <a16:colId xmlns:a16="http://schemas.microsoft.com/office/drawing/2014/main" val="1799133055"/>
                    </a:ext>
                  </a:extLst>
                </a:gridCol>
                <a:gridCol w="573847">
                  <a:extLst>
                    <a:ext uri="{9D8B030D-6E8A-4147-A177-3AD203B41FA5}">
                      <a16:colId xmlns:a16="http://schemas.microsoft.com/office/drawing/2014/main" val="1040413745"/>
                    </a:ext>
                  </a:extLst>
                </a:gridCol>
              </a:tblGrid>
              <a:tr h="3031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Day 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8.45 – 9.05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9.05 – 10.05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10.05 – 10.30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10.30 – 10.50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10.50 – 11.10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11.10 – 12.10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12.10 – 12.25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12.25 – 1.15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1:15-1:35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1.35 – 2.15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2.15 – 2.50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>
                          <a:effectLst/>
                        </a:rPr>
                        <a:t>2.50 – 3.10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extLst>
                  <a:ext uri="{0D108BD9-81ED-4DB2-BD59-A6C34878D82A}">
                    <a16:rowId xmlns:a16="http://schemas.microsoft.com/office/drawing/2014/main" val="2502724185"/>
                  </a:ext>
                </a:extLst>
              </a:tr>
              <a:tr h="1297293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Monday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Spellings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Nessie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</a:rPr>
                        <a:t> </a:t>
                      </a:r>
                      <a:endParaRPr lang="en-GB" sz="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Maths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9:05-9:50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English 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9:50- 10:25 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rowSpan="5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Assembly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rowSpan="6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     Break time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Number sense- Times tables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rowSpan="6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     Lunch time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rowSpan="2"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  French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anchor="b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Music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R4P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extLst>
                  <a:ext uri="{0D108BD9-81ED-4DB2-BD59-A6C34878D82A}">
                    <a16:rowId xmlns:a16="http://schemas.microsoft.com/office/drawing/2014/main" val="1325593815"/>
                  </a:ext>
                </a:extLst>
              </a:tr>
              <a:tr h="388317"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Tuesday 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Spellings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Nessie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rowSpan="2" gridSpan="2">
                  <a:txBody>
                    <a:bodyPr/>
                    <a:lstStyle/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English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Whole Class reading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anchor="b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extLst>
                  <a:ext uri="{0D108BD9-81ED-4DB2-BD59-A6C34878D82A}">
                    <a16:rowId xmlns:a16="http://schemas.microsoft.com/office/drawing/2014/main" val="1751201578"/>
                  </a:ext>
                </a:extLst>
              </a:tr>
              <a:tr h="643066"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Tuesday </a:t>
                      </a:r>
                      <a:endParaRPr lang="en-GB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Spellings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Nessie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gridSpan="2" vMerge="1">
                  <a:txBody>
                    <a:bodyPr/>
                    <a:lstStyle/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English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Whole Class reading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Maths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Stormbreak/ daily mile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Number sense- TT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Computing 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R4P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extLst>
                  <a:ext uri="{0D108BD9-81ED-4DB2-BD59-A6C34878D82A}">
                    <a16:rowId xmlns:a16="http://schemas.microsoft.com/office/drawing/2014/main" val="2341025209"/>
                  </a:ext>
                </a:extLst>
              </a:tr>
              <a:tr h="861141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Wednesday 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Spellings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Nessie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English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Whole Class reading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Maths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Stormbreak/ daily mile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Number sense- TT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Curious City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R4P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extLst>
                  <a:ext uri="{0D108BD9-81ED-4DB2-BD59-A6C34878D82A}">
                    <a16:rowId xmlns:a16="http://schemas.microsoft.com/office/drawing/2014/main" val="1128672341"/>
                  </a:ext>
                </a:extLst>
              </a:tr>
              <a:tr h="1079218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Thursday 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Spellings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Nessie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English</a:t>
                      </a:r>
                    </a:p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 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Whole Class Reading</a:t>
                      </a:r>
                    </a:p>
                    <a:p>
                      <a:pPr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Maths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</a:rPr>
                        <a:t>Stormbreak</a:t>
                      </a:r>
                      <a:r>
                        <a:rPr lang="en-GB" sz="1400" dirty="0">
                          <a:effectLst/>
                        </a:rPr>
                        <a:t>/ daily mile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</a:rPr>
                        <a:t>Number sense- TT</a:t>
                      </a:r>
                      <a:endParaRPr lang="en-GB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Curious City/ Art 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R4P</a:t>
                      </a: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extLst>
                  <a:ext uri="{0D108BD9-81ED-4DB2-BD59-A6C34878D82A}">
                    <a16:rowId xmlns:a16="http://schemas.microsoft.com/office/drawing/2014/main" val="4292098469"/>
                  </a:ext>
                </a:extLst>
              </a:tr>
              <a:tr h="1016554"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Friday </a:t>
                      </a:r>
                      <a:endParaRPr lang="en-GB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Spelling 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English 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Whole class reading 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Library 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Maths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effectLst/>
                        </a:rPr>
                        <a:t>Stormbreak</a:t>
                      </a:r>
                      <a:r>
                        <a:rPr lang="en-GB" sz="1200" dirty="0">
                          <a:effectLst/>
                        </a:rPr>
                        <a:t>/ </a:t>
                      </a:r>
                    </a:p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daily mile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Number sense- TT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 vert="vert2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PE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1:30-2:15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2:15- 2:40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PSHE 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2:45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Celebration assembly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R4P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265" marR="37265" marT="0" marB="0"/>
                </a:tc>
                <a:extLst>
                  <a:ext uri="{0D108BD9-81ED-4DB2-BD59-A6C34878D82A}">
                    <a16:rowId xmlns:a16="http://schemas.microsoft.com/office/drawing/2014/main" val="2342277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32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02BE01-622E-4F31-8733-8EF6A670C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449" y="685562"/>
            <a:ext cx="9701101" cy="548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06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35087-8015-0E40-AD33-9417DFB5F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481" y="247739"/>
            <a:ext cx="10058400" cy="1371600"/>
          </a:xfrm>
        </p:spPr>
        <p:txBody>
          <a:bodyPr>
            <a:noAutofit/>
          </a:bodyPr>
          <a:lstStyle/>
          <a:p>
            <a:r>
              <a:rPr lang="en-US" sz="3600" u="sng" dirty="0">
                <a:latin typeface="Topmarks" pitchFamily="2" charset="0"/>
                <a:cs typeface="AkayaKanadaka" panose="02010502080401010103" pitchFamily="2" charset="77"/>
              </a:rPr>
              <a:t>Times tables</a:t>
            </a:r>
            <a:br>
              <a:rPr lang="en-US" u="sng" dirty="0">
                <a:latin typeface="AkayaKanadaka" panose="02010502080401010103" pitchFamily="2" charset="77"/>
                <a:cs typeface="AkayaKanadaka" panose="02010502080401010103" pitchFamily="2" charset="77"/>
              </a:rPr>
            </a:br>
            <a:endParaRPr lang="en-US" u="sng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7E390-78BA-4387-AACA-A4FB286A8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95" y="986577"/>
            <a:ext cx="11204193" cy="562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323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A22CC-9ED4-0144-B215-977F96EF1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>
                <a:latin typeface="Topmarks" pitchFamily="2" charset="0"/>
                <a:cs typeface="AkayaKanadaka" panose="02010502080401010103" pitchFamily="2" charset="77"/>
              </a:rPr>
              <a:t>What to bring to school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EFDC7-797E-E44D-8DB7-5C469CEE8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39614"/>
            <a:ext cx="10058400" cy="4395426"/>
          </a:xfrm>
        </p:spPr>
        <p:txBody>
          <a:bodyPr>
            <a:noAutofit/>
          </a:bodyPr>
          <a:lstStyle/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Reading book and reading record every day </a:t>
            </a: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Water bottle </a:t>
            </a: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Snack </a:t>
            </a: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PE kit on Monday and  Friday </a:t>
            </a: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A coat with a hood- if the weather looks rainy. </a:t>
            </a: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A hat in warmer weather. </a:t>
            </a: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Please no toys.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B439DE-E95F-0A4F-BF56-00B27CA31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924" y="4553143"/>
            <a:ext cx="809625" cy="809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D268E3-5AC8-8548-9685-07B304A6F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836" y="2131371"/>
            <a:ext cx="552700" cy="7338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AE4F3B-8C24-BC47-9260-9182B432C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972" y="1453727"/>
            <a:ext cx="1044575" cy="1044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BC15F51-0549-AC4E-BF7C-D462FC8C7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6484" y="2982411"/>
            <a:ext cx="1005052" cy="6739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19D1563-83AE-B041-BDAB-5E04E03364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8201" y="3716440"/>
            <a:ext cx="1399985" cy="6977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56AFC23-4BE1-634B-9449-B2C9AFD2A2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5011" y="5151813"/>
            <a:ext cx="883227" cy="8832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DE5E941-4BE8-5C47-9E80-344B4FBB9C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2702" y="2946224"/>
            <a:ext cx="1699173" cy="169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13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0A458-049F-2E43-8974-78861E517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591671"/>
            <a:ext cx="10058400" cy="5443369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opmarks" pitchFamily="2" charset="0"/>
                <a:cs typeface="AkayaKanadaka" panose="02010502080401010103" pitchFamily="2" charset="77"/>
              </a:rPr>
              <a:t>Golden rules: 			                  Christian Values:</a:t>
            </a:r>
          </a:p>
          <a:p>
            <a:endParaRPr lang="en-US" b="1" dirty="0">
              <a:latin typeface="Topmarks" pitchFamily="2" charset="0"/>
              <a:cs typeface="AkayaKanadaka" panose="02010502080401010103" pitchFamily="2" charset="77"/>
            </a:endParaRP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sz="2400" b="1" dirty="0">
                <a:latin typeface="Topmarks" pitchFamily="2" charset="0"/>
                <a:cs typeface="AkayaKanadaka" panose="02010502080401010103" pitchFamily="2" charset="77"/>
              </a:rPr>
              <a:t>Stars</a:t>
            </a:r>
            <a:r>
              <a:rPr lang="en-US" sz="2400" dirty="0">
                <a:latin typeface="Topmarks" pitchFamily="2" charset="0"/>
                <a:cs typeface="AkayaKanadaka" panose="02010502080401010103" pitchFamily="2" charset="77"/>
              </a:rPr>
              <a:t>: 		        </a:t>
            </a:r>
            <a:r>
              <a:rPr lang="en-US" sz="2400" b="1" dirty="0">
                <a:latin typeface="Topmarks" pitchFamily="2" charset="0"/>
                <a:cs typeface="AkayaKanadaka" panose="02010502080401010103" pitchFamily="2" charset="77"/>
              </a:rPr>
              <a:t>Certificates: 		       Houses:</a:t>
            </a:r>
          </a:p>
          <a:p>
            <a:pPr lvl="8"/>
            <a:endParaRPr lang="en-US" dirty="0">
              <a:latin typeface="Topmarks" pitchFamily="2" charset="0"/>
              <a:cs typeface="AkayaKanadaka" panose="02010502080401010103" pitchFamily="2" charset="77"/>
            </a:endParaRPr>
          </a:p>
          <a:p>
            <a:r>
              <a:rPr lang="en-US" dirty="0">
                <a:latin typeface="Topmarks" pitchFamily="2" charset="0"/>
                <a:cs typeface="AkayaKanadaka" panose="02010502080401010103" pitchFamily="2" charset="77"/>
              </a:rPr>
              <a:t>                                 		</a:t>
            </a:r>
            <a:r>
              <a:rPr lang="en-US" sz="2000" dirty="0">
                <a:latin typeface="Topmarks" pitchFamily="2" charset="0"/>
                <a:cs typeface="AkayaKanadaka" panose="02010502080401010103" pitchFamily="2" charset="77"/>
              </a:rPr>
              <a:t>Headteacher award.             </a:t>
            </a:r>
            <a:r>
              <a:rPr lang="en-US" sz="2000" dirty="0" err="1">
                <a:latin typeface="Topmarks" pitchFamily="2" charset="0"/>
                <a:cs typeface="AkayaKanadaka" panose="02010502080401010103" pitchFamily="2" charset="77"/>
              </a:rPr>
              <a:t>Chaffeymoor</a:t>
            </a:r>
            <a:r>
              <a:rPr lang="en-US" sz="2000" dirty="0">
                <a:latin typeface="Topmarks" pitchFamily="2" charset="0"/>
                <a:cs typeface="AkayaKanadaka" panose="02010502080401010103" pitchFamily="2" charset="77"/>
              </a:rPr>
              <a:t> </a:t>
            </a:r>
          </a:p>
          <a:p>
            <a:r>
              <a:rPr lang="en-US" sz="2000" dirty="0">
                <a:latin typeface="Topmarks" pitchFamily="2" charset="0"/>
                <a:cs typeface="AkayaKanadaka" panose="02010502080401010103" pitchFamily="2" charset="77"/>
              </a:rPr>
              <a:t>  				Pupil of the week 	        Queen Oak 				             </a:t>
            </a:r>
            <a:r>
              <a:rPr lang="en-US" sz="2000" dirty="0" err="1">
                <a:latin typeface="Topmarks" pitchFamily="2" charset="0"/>
                <a:cs typeface="AkayaKanadaka" panose="02010502080401010103" pitchFamily="2" charset="77"/>
              </a:rPr>
              <a:t>Learnimals</a:t>
            </a:r>
            <a:r>
              <a:rPr lang="en-US" sz="2000" dirty="0">
                <a:latin typeface="Topmarks" pitchFamily="2" charset="0"/>
                <a:cs typeface="AkayaKanadaka" panose="02010502080401010103" pitchFamily="2" charset="77"/>
              </a:rPr>
              <a:t>		         </a:t>
            </a:r>
            <a:r>
              <a:rPr lang="en-US" sz="2000" dirty="0" err="1">
                <a:latin typeface="Topmarks" pitchFamily="2" charset="0"/>
                <a:cs typeface="AkayaKanadaka" panose="02010502080401010103" pitchFamily="2" charset="77"/>
              </a:rPr>
              <a:t>Sandways</a:t>
            </a:r>
            <a:r>
              <a:rPr lang="en-US" sz="2000" dirty="0">
                <a:latin typeface="Topmarks" pitchFamily="2" charset="0"/>
                <a:cs typeface="AkayaKanadaka" panose="02010502080401010103" pitchFamily="2" charset="77"/>
              </a:rPr>
              <a:t> </a:t>
            </a:r>
          </a:p>
          <a:p>
            <a:endParaRPr lang="en-US" dirty="0">
              <a:latin typeface="AkayaKanadaka" panose="02010502080401010103" pitchFamily="2" charset="77"/>
              <a:cs typeface="AkayaKanadaka" panose="02010502080401010103" pitchFamily="2" charset="77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7E73F47-6317-A64E-82FB-E385057D74E9}"/>
              </a:ext>
            </a:extLst>
          </p:cNvPr>
          <p:cNvSpPr/>
          <p:nvPr/>
        </p:nvSpPr>
        <p:spPr>
          <a:xfrm>
            <a:off x="9918122" y="4571765"/>
            <a:ext cx="238991" cy="270164"/>
          </a:xfrm>
          <a:prstGeom prst="ellipse">
            <a:avLst/>
          </a:prstGeom>
          <a:solidFill>
            <a:schemeClr val="accent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471CCCF-6994-E340-83F8-386B6737263F}"/>
              </a:ext>
            </a:extLst>
          </p:cNvPr>
          <p:cNvSpPr/>
          <p:nvPr/>
        </p:nvSpPr>
        <p:spPr>
          <a:xfrm>
            <a:off x="9701645" y="5030448"/>
            <a:ext cx="238991" cy="27016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025F4F-2E40-EB42-ABC2-EDB4101C492F}"/>
              </a:ext>
            </a:extLst>
          </p:cNvPr>
          <p:cNvSpPr/>
          <p:nvPr/>
        </p:nvSpPr>
        <p:spPr>
          <a:xfrm>
            <a:off x="9765396" y="5465203"/>
            <a:ext cx="238991" cy="27016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11B54E-745B-486C-BB2E-CF7DF46F5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056812"/>
            <a:ext cx="2237635" cy="2372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DF2D20-E470-479E-8F13-3C78389FE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641" y="1122633"/>
            <a:ext cx="4519052" cy="21337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3325C6-DC72-4A4D-8A9B-D069E42199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75" y="4339202"/>
            <a:ext cx="2911092" cy="9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92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543CF-DE64-0340-AD3D-8C15341A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>
                <a:latin typeface="Topmarks" pitchFamily="2" charset="0"/>
                <a:cs typeface="AkayaKanadaka" panose="02010502080401010103" pitchFamily="2" charset="77"/>
              </a:rPr>
              <a:t>Learnimals</a:t>
            </a:r>
            <a:r>
              <a:rPr lang="en-US" u="sng" dirty="0">
                <a:latin typeface="Topmarks" pitchFamily="2" charset="0"/>
                <a:cs typeface="AkayaKanadaka" panose="02010502080401010103" pitchFamily="2" charset="77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FC94B-882C-EC4B-B338-55FAC4658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latin typeface="Topmarks" pitchFamily="2" charset="0"/>
                <a:cs typeface="AkayaKanadaka" panose="02010502080401010103" pitchFamily="2" charset="77"/>
              </a:rPr>
              <a:t>Concentrating Camel, Questioning Queen Bee, Persevering Penguin, Imagining Iguana, Noticing Newt   , Reviewing Rabbit, Teamwork Tiger, Planning Panda, Have a Go Hyena, Reasoning Robin   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AF9CBB-0CA8-C34B-B289-BAF25B569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13" y="4335332"/>
            <a:ext cx="5071216" cy="2179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B7CD7BA-F404-8147-A80C-675EEFB8F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016" y="4174068"/>
            <a:ext cx="5689216" cy="204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95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3288D-9957-3145-ABDB-D76BE3D84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kayaKanadaka" panose="02010502080401010103" pitchFamily="2" charset="77"/>
                <a:cs typeface="AkayaKanadaka" panose="02010502080401010103" pitchFamily="2" charset="77"/>
              </a:rPr>
              <a:t>thank YOU FOR COMING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319025-C291-6A44-BA9A-9901108DF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3696" y="3657955"/>
            <a:ext cx="1445784" cy="144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612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EA58023AC8B54B9D8BC0D90E6DB7F0" ma:contentTypeVersion="4" ma:contentTypeDescription="Create a new document." ma:contentTypeScope="" ma:versionID="f4ee6a48960646b1f80d912a8f149920">
  <xsd:schema xmlns:xsd="http://www.w3.org/2001/XMLSchema" xmlns:xs="http://www.w3.org/2001/XMLSchema" xmlns:p="http://schemas.microsoft.com/office/2006/metadata/properties" xmlns:ns3="4d53b9da-b947-4afd-808e-d445431967b3" targetNamespace="http://schemas.microsoft.com/office/2006/metadata/properties" ma:root="true" ma:fieldsID="4f3847553ce0915d6b73dd6567fc2126" ns3:_="">
    <xsd:import namespace="4d53b9da-b947-4afd-808e-d445431967b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53b9da-b947-4afd-808e-d445431967b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F88F35-1C82-4B66-851D-2506889530FD}">
  <ds:schemaRefs>
    <ds:schemaRef ds:uri="http://schemas.microsoft.com/office/2006/documentManagement/types"/>
    <ds:schemaRef ds:uri="http://www.w3.org/XML/1998/namespace"/>
    <ds:schemaRef ds:uri="4d53b9da-b947-4afd-808e-d445431967b3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311B4D5-42F9-42E2-A4D3-6A89FE7789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53b9da-b947-4afd-808e-d445431967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62242A-F96C-4947-AC79-DC6C08DDBB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358</Words>
  <Application>Microsoft Office PowerPoint</Application>
  <PresentationFormat>Widescreen</PresentationFormat>
  <Paragraphs>161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AkayaKanadaka</vt:lpstr>
      <vt:lpstr>Calibri</vt:lpstr>
      <vt:lpstr>Century Gothic</vt:lpstr>
      <vt:lpstr>Garamond</vt:lpstr>
      <vt:lpstr>Imprint MT Shadow</vt:lpstr>
      <vt:lpstr>Topmarks</vt:lpstr>
      <vt:lpstr>Savon</vt:lpstr>
      <vt:lpstr>Welcome to badgers MEET THE TEACHER </vt:lpstr>
      <vt:lpstr>Staffing</vt:lpstr>
      <vt:lpstr>Badger class timetable </vt:lpstr>
      <vt:lpstr>PowerPoint Presentation</vt:lpstr>
      <vt:lpstr>Times tables </vt:lpstr>
      <vt:lpstr>What to bring to school </vt:lpstr>
      <vt:lpstr>PowerPoint Presentation</vt:lpstr>
      <vt:lpstr>Learnimals </vt:lpstr>
      <vt:lpstr>thank YOU FOR COMING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badgers MEET THE TEACHER</dc:title>
  <dc:creator>Microsoft Office User</dc:creator>
  <cp:lastModifiedBy>Lisa Gulliford</cp:lastModifiedBy>
  <cp:revision>8</cp:revision>
  <dcterms:created xsi:type="dcterms:W3CDTF">2026-09-02T19:20:00Z</dcterms:created>
  <dcterms:modified xsi:type="dcterms:W3CDTF">2026-09-04T07:38:32Z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0x01010077EA58023AC8B54B9D8BC0D90E6DB7F0</vt:lpwstr>
  </property>
</Properties>
</file>