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5"/>
  </p:notesMasterIdLst>
  <p:handoutMasterIdLst>
    <p:handoutMasterId r:id="rId16"/>
  </p:handoutMasterIdLst>
  <p:sldIdLst>
    <p:sldId id="259" r:id="rId5"/>
    <p:sldId id="257" r:id="rId6"/>
    <p:sldId id="264" r:id="rId7"/>
    <p:sldId id="267" r:id="rId8"/>
    <p:sldId id="268" r:id="rId9"/>
    <p:sldId id="270" r:id="rId10"/>
    <p:sldId id="269" r:id="rId11"/>
    <p:sldId id="258" r:id="rId12"/>
    <p:sldId id="266" r:id="rId13"/>
    <p:sldId id="262" r:id="rId14"/>
  </p:sldIdLst>
  <p:sldSz cx="12192000" cy="6858000"/>
  <p:notesSz cx="6799263" cy="99298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0" autoAdjust="0"/>
    <p:restoredTop sz="83137" autoAdjust="0"/>
  </p:normalViewPr>
  <p:slideViewPr>
    <p:cSldViewPr snapToGrid="0">
      <p:cViewPr varScale="1">
        <p:scale>
          <a:sx n="94" d="100"/>
          <a:sy n="94" d="100"/>
        </p:scale>
        <p:origin x="102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2A82C8-437D-4BB6-9C8B-E66841A43986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F6DA93-F759-459E-B5CF-B7D837D1F20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26398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821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D1F07E-53F0-4FAD-8033-9EA89F210F73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4713" cy="33512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927" y="4778722"/>
            <a:ext cx="5439410" cy="390986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1342" y="9431600"/>
            <a:ext cx="2946347" cy="49821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8AF1A1-800C-4078-9DFA-CAF5BDD02FC3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845619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F1A1-800C-4078-9DFA-CAF5BDD02FC3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61306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F1A1-800C-4078-9DFA-CAF5BDD02FC3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11468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F1A1-800C-4078-9DFA-CAF5BDD02FC3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6713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8AF1A1-800C-4078-9DFA-CAF5BDD02FC3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84965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E7CF-DD5E-4EEE-BA8B-39368D57E718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33D8-65AC-49D5-A884-2A654738D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82733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E7CF-DD5E-4EEE-BA8B-39368D57E718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33D8-65AC-49D5-A884-2A654738D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7824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E7CF-DD5E-4EEE-BA8B-39368D57E718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33D8-65AC-49D5-A884-2A654738D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60558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E7CF-DD5E-4EEE-BA8B-39368D57E718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33D8-65AC-49D5-A884-2A654738D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7277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E7CF-DD5E-4EEE-BA8B-39368D57E718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33D8-65AC-49D5-A884-2A654738D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27983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E7CF-DD5E-4EEE-BA8B-39368D57E718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33D8-65AC-49D5-A884-2A654738D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1698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E7CF-DD5E-4EEE-BA8B-39368D57E718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33D8-65AC-49D5-A884-2A654738D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935841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E7CF-DD5E-4EEE-BA8B-39368D57E718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33D8-65AC-49D5-A884-2A654738D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7291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E7CF-DD5E-4EEE-BA8B-39368D57E718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33D8-65AC-49D5-A884-2A654738D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24808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E7CF-DD5E-4EEE-BA8B-39368D57E718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33D8-65AC-49D5-A884-2A654738D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85996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10E7CF-DD5E-4EEE-BA8B-39368D57E718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1733D8-65AC-49D5-A884-2A654738D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38787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0E7CF-DD5E-4EEE-BA8B-39368D57E718}" type="datetimeFigureOut">
              <a:rPr lang="en-GB" smtClean="0"/>
              <a:t>17/10/2024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1733D8-65AC-49D5-A884-2A654738D23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6879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bbc.co.uk/cbbc/findoutmore/blue-peter-apply-for-a-book-badge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readerteacher.com/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8">
            <a:extLst>
              <a:ext uri="{FF2B5EF4-FFF2-40B4-BE49-F238E27FC236}">
                <a16:creationId xmlns:a16="http://schemas.microsoft.com/office/drawing/2014/main" id="{4C608BEB-860E-4094-8511-78603564A7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059050" cy="6858000"/>
          </a:xfrm>
          <a:prstGeom prst="rect">
            <a:avLst/>
          </a:pr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2365" y="181465"/>
            <a:ext cx="2899189" cy="43638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4000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Reading Newsletter  </a:t>
            </a:r>
            <a:r>
              <a:rPr lang="en-US" sz="4000" dirty="0">
                <a:solidFill>
                  <a:srgbClr val="FFFFFF"/>
                </a:solidFill>
              </a:rPr>
              <a:t>October 2024</a:t>
            </a:r>
            <a:endParaRPr lang="en-US" sz="40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6581" y="4359965"/>
            <a:ext cx="7113054" cy="249803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 algn="l">
              <a:buNone/>
            </a:pPr>
            <a:r>
              <a:rPr lang="en-US" sz="5800" i="1" dirty="0">
                <a:latin typeface="Amasis MT Pro Light" panose="020B0604020202020204" pitchFamily="18" charset="0"/>
              </a:rPr>
              <a:t>		</a:t>
            </a:r>
            <a:r>
              <a:rPr lang="en-US" sz="2000" i="1" dirty="0"/>
              <a:t>				</a:t>
            </a:r>
            <a:endParaRPr lang="en-US" sz="2000" dirty="0"/>
          </a:p>
        </p:txBody>
      </p:sp>
      <p:cxnSp>
        <p:nvCxnSpPr>
          <p:cNvPr id="7" name="Straight Connector 10">
            <a:extLst>
              <a:ext uri="{FF2B5EF4-FFF2-40B4-BE49-F238E27FC236}">
                <a16:creationId xmlns:a16="http://schemas.microsoft.com/office/drawing/2014/main" id="{1F16A8D4-FE87-4604-88B2-394B5D1EB4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129871" y="1412488"/>
            <a:ext cx="0" cy="3657600"/>
          </a:xfrm>
          <a:prstGeom prst="line">
            <a:avLst/>
          </a:prstGeom>
          <a:ln w="1270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/>
          <p:cNvSpPr txBox="1"/>
          <p:nvPr/>
        </p:nvSpPr>
        <p:spPr>
          <a:xfrm>
            <a:off x="8451604" y="1412489"/>
            <a:ext cx="3197701" cy="43638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 b="0" i="1">
                <a:effectLst/>
              </a:rPr>
              <a:t>“”</a:t>
            </a:r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i="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 b="1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14FC2F6-5B15-4267-BC81-DA9360619A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3695" y="2363387"/>
            <a:ext cx="2990873" cy="3722453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34E8FC55-993F-4DF3-A603-991FF92A4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46130" y="898787"/>
            <a:ext cx="7767481" cy="51870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5834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9" name="Rectangle 58">
            <a:extLst>
              <a:ext uri="{FF2B5EF4-FFF2-40B4-BE49-F238E27FC236}">
                <a16:creationId xmlns:a16="http://schemas.microsoft.com/office/drawing/2014/main" id="{637B2035-1FCB-439A-B421-095E136C7E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Rectangle 60">
            <a:extLst>
              <a:ext uri="{FF2B5EF4-FFF2-40B4-BE49-F238E27FC236}">
                <a16:creationId xmlns:a16="http://schemas.microsoft.com/office/drawing/2014/main" id="{676D6CDF-C512-4739-B158-55EE955EFA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5503" y="-1"/>
            <a:ext cx="12192000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21053F-BF69-E74F-97D8-BFD78B646C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29829" y="151962"/>
            <a:ext cx="6448424" cy="3001109"/>
          </a:xfrm>
        </p:spPr>
        <p:txBody>
          <a:bodyPr anchor="t">
            <a:normAutofit/>
          </a:bodyPr>
          <a:lstStyle/>
          <a:p>
            <a:pPr algn="ctr"/>
            <a:r>
              <a:rPr lang="en-GB" sz="6600" dirty="0"/>
              <a:t>Blue Peter Badges</a:t>
            </a:r>
            <a:br>
              <a:rPr lang="en-GB" sz="6600" dirty="0"/>
            </a:br>
            <a:endParaRPr lang="en-GB" sz="6600" dirty="0"/>
          </a:p>
        </p:txBody>
      </p:sp>
      <p:sp>
        <p:nvSpPr>
          <p:cNvPr id="39" name="Content Placeholder 2">
            <a:extLst>
              <a:ext uri="{FF2B5EF4-FFF2-40B4-BE49-F238E27FC236}">
                <a16:creationId xmlns:a16="http://schemas.microsoft.com/office/drawing/2014/main" id="{B3455DD4-325F-F9F4-FAAA-91F21057FA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88765" y="193480"/>
            <a:ext cx="5997732" cy="6664520"/>
          </a:xfrm>
        </p:spPr>
        <p:txBody>
          <a:bodyPr anchor="t">
            <a:normAutofit/>
          </a:bodyPr>
          <a:lstStyle/>
          <a:p>
            <a:pPr marL="0" indent="0" fontAlgn="base">
              <a:buNone/>
            </a:pPr>
            <a:r>
              <a:rPr lang="en-GB" sz="1800" b="1" dirty="0">
                <a:latin typeface="+mj-lt"/>
              </a:rPr>
              <a:t>We already have several children who have earned themselves a Blue Peter badge for reading.   </a:t>
            </a:r>
          </a:p>
          <a:p>
            <a:pPr marL="0" indent="0" fontAlgn="base">
              <a:buNone/>
            </a:pPr>
            <a:r>
              <a:rPr lang="en-GB" sz="1800" b="1" dirty="0">
                <a:latin typeface="+mj-lt"/>
              </a:rPr>
              <a:t>To earn this badge, you must:</a:t>
            </a:r>
          </a:p>
          <a:p>
            <a:pPr marL="0" indent="0" fontAlgn="base">
              <a:buNone/>
            </a:pPr>
            <a:r>
              <a:rPr lang="en-GB" sz="1800" dirty="0">
                <a:latin typeface="+mj-lt"/>
              </a:rPr>
              <a:t>Be aged between 5-15 years old.</a:t>
            </a:r>
          </a:p>
          <a:p>
            <a:pPr marL="0" indent="0" fontAlgn="base">
              <a:buNone/>
            </a:pPr>
            <a:r>
              <a:rPr lang="en-GB" sz="1800" dirty="0">
                <a:latin typeface="+mj-lt"/>
              </a:rPr>
              <a:t>Tell Blue Peter about a book you have read and what you think about it. Maybe you liked the characters, or perhaps you enjoyed going on exciting adventures in faraway places.</a:t>
            </a:r>
          </a:p>
          <a:p>
            <a:pPr marL="0" indent="0" fontAlgn="base">
              <a:buNone/>
            </a:pPr>
            <a:r>
              <a:rPr lang="en-GB" sz="1800" dirty="0">
                <a:latin typeface="+mj-lt"/>
              </a:rPr>
              <a:t>Upload your illustration of a character or a scene from the story. This could be a drawing, painting or even digital artwork.</a:t>
            </a:r>
          </a:p>
          <a:p>
            <a:pPr marL="0" indent="0" fontAlgn="base">
              <a:buNone/>
            </a:pPr>
            <a:r>
              <a:rPr lang="en-GB" sz="1800" dirty="0">
                <a:latin typeface="+mj-lt"/>
              </a:rPr>
              <a:t>Let them know what other books and authors you have enjoyed reading and why.</a:t>
            </a:r>
          </a:p>
          <a:p>
            <a:pPr marL="0" indent="0" fontAlgn="base">
              <a:buNone/>
            </a:pPr>
            <a:r>
              <a:rPr lang="en-GB" sz="1800" dirty="0">
                <a:latin typeface="+mj-lt"/>
              </a:rPr>
              <a:t>Get your parent or guardian to help you fill out your form and personal details.</a:t>
            </a:r>
          </a:p>
          <a:p>
            <a:pPr marL="0" indent="0" fontAlgn="base">
              <a:buNone/>
            </a:pPr>
            <a:endParaRPr lang="en-GB" sz="1800" dirty="0">
              <a:latin typeface="+mj-lt"/>
            </a:endParaRPr>
          </a:p>
          <a:p>
            <a:pPr marL="0" indent="0" fontAlgn="base">
              <a:buNone/>
            </a:pPr>
            <a:r>
              <a:rPr lang="en-GB" sz="1800" dirty="0">
                <a:latin typeface="+mj-lt"/>
              </a:rPr>
              <a:t>Go to the Blue Peter website for more information on how to apply.  We would love to see this beautiful badge on the jumper of every child in school!</a:t>
            </a:r>
          </a:p>
          <a:p>
            <a:pPr marL="0" indent="0" fontAlgn="base">
              <a:buNone/>
            </a:pPr>
            <a:r>
              <a:rPr lang="en-GB" sz="1800" dirty="0">
                <a:latin typeface="+mj-lt"/>
                <a:hlinkClick r:id="rId2"/>
              </a:rPr>
              <a:t>https://www.bbc.co.uk/cbbc/findoutmore/blue-peter-apply-for-a-book-badge</a:t>
            </a:r>
            <a:r>
              <a:rPr lang="en-GB" sz="1800" dirty="0">
                <a:latin typeface="+mj-lt"/>
              </a:rPr>
              <a:t>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56A3325-CF49-4E35-BB67-490253F2D0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669" y="1370469"/>
            <a:ext cx="5157345" cy="5335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89909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111" y="654756"/>
            <a:ext cx="3828546" cy="5326552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en-GB" sz="2400" b="1" dirty="0">
                <a:latin typeface="Sassoon Infant Std" panose="020B0503020103030203" pitchFamily="34" charset="0"/>
              </a:rPr>
              <a:t>Reading at St Georges</a:t>
            </a:r>
            <a:endParaRPr lang="en-GB" sz="2400" dirty="0">
              <a:latin typeface="Sassoon Infant Std" panose="020B0503020103030203" pitchFamily="34" charset="0"/>
            </a:endParaRPr>
          </a:p>
          <a:p>
            <a:pPr marL="0" indent="0">
              <a:buNone/>
            </a:pPr>
            <a:endParaRPr lang="en-GB" sz="2400" dirty="0">
              <a:latin typeface="Sassoon Infant Std" panose="020B0503020103030203" pitchFamily="34" charset="0"/>
            </a:endParaRPr>
          </a:p>
          <a:p>
            <a:pPr marL="0" indent="0">
              <a:buNone/>
            </a:pPr>
            <a:r>
              <a:rPr lang="en-GB" sz="2400" dirty="0">
                <a:latin typeface="Sassoon Infant Std"/>
              </a:rPr>
              <a:t>Welcome to the first edition of the reading Newsletter for this school year.  </a:t>
            </a:r>
          </a:p>
          <a:p>
            <a:pPr marL="0" indent="0">
              <a:buNone/>
            </a:pPr>
            <a:r>
              <a:rPr lang="en-GB" sz="2400" dirty="0">
                <a:latin typeface="Sassoon Infant Std"/>
              </a:rPr>
              <a:t>In this edition:</a:t>
            </a:r>
          </a:p>
          <a:p>
            <a:r>
              <a:rPr lang="en-GB" sz="2400" dirty="0">
                <a:latin typeface="Sassoon Infant Std"/>
              </a:rPr>
              <a:t>A note from the English Lead.</a:t>
            </a:r>
          </a:p>
          <a:p>
            <a:r>
              <a:rPr lang="en-GB" sz="2400" dirty="0">
                <a:latin typeface="Sassoon Infant Std"/>
              </a:rPr>
              <a:t>A big thank you!</a:t>
            </a:r>
          </a:p>
          <a:p>
            <a:r>
              <a:rPr lang="en-GB" sz="2400" dirty="0">
                <a:latin typeface="Sassoon Infant Std"/>
              </a:rPr>
              <a:t>The Reader Teacher</a:t>
            </a:r>
          </a:p>
          <a:p>
            <a:r>
              <a:rPr lang="en-GB" sz="2400" dirty="0">
                <a:latin typeface="Sassoon Infant Std"/>
              </a:rPr>
              <a:t>Book recommendations</a:t>
            </a:r>
          </a:p>
          <a:p>
            <a:r>
              <a:rPr lang="en-GB" sz="2400" dirty="0">
                <a:latin typeface="Sassoon Infant Std"/>
              </a:rPr>
              <a:t>Our featured author this term</a:t>
            </a:r>
          </a:p>
          <a:p>
            <a:r>
              <a:rPr lang="en-GB" sz="2400" dirty="0">
                <a:latin typeface="Sassoon Infant Std"/>
              </a:rPr>
              <a:t>Book reviews needed!</a:t>
            </a:r>
          </a:p>
          <a:p>
            <a:endParaRPr lang="en-GB" sz="1700" dirty="0">
              <a:latin typeface="Sassoon Infant Std"/>
            </a:endParaRPr>
          </a:p>
          <a:p>
            <a:pPr marL="0" indent="0">
              <a:buNone/>
            </a:pPr>
            <a:endParaRPr lang="en-GB" sz="1700" dirty="0">
              <a:latin typeface="Sassoon Infant Std"/>
            </a:endParaRPr>
          </a:p>
          <a:p>
            <a:pPr marL="0" indent="0">
              <a:buNone/>
            </a:pPr>
            <a:endParaRPr lang="en-GB" sz="1700" dirty="0">
              <a:latin typeface="Sassoon Infant Std"/>
            </a:endParaRPr>
          </a:p>
        </p:txBody>
      </p:sp>
      <p:pic>
        <p:nvPicPr>
          <p:cNvPr id="4" name="Picture 3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60" r="10971" b="1"/>
          <a:stretch/>
        </p:blipFill>
        <p:spPr>
          <a:xfrm>
            <a:off x="5089243" y="877413"/>
            <a:ext cx="6222628" cy="5043096"/>
          </a:xfrm>
          <a:prstGeom prst="rect">
            <a:avLst/>
          </a:prstGeom>
        </p:spPr>
      </p:pic>
      <p:grpSp>
        <p:nvGrpSpPr>
          <p:cNvPr id="32" name="Group 31">
            <a:extLst>
              <a:ext uri="{FF2B5EF4-FFF2-40B4-BE49-F238E27FC236}">
                <a16:creationId xmlns:a16="http://schemas.microsoft.com/office/drawing/2014/main" id="{3AFCAD34-1AFC-BC1A-F6B2-C34C63912E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089243" y="5858828"/>
            <a:ext cx="6226463" cy="123363"/>
            <a:chOff x="7015162" y="5858828"/>
            <a:chExt cx="4300544" cy="123363"/>
          </a:xfrm>
        </p:grpSpPr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1129F4A2-3705-CF87-3DDA-AF9CE9389B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9103753" y="3770237"/>
              <a:ext cx="123362" cy="4300544"/>
            </a:xfrm>
            <a:prstGeom prst="rect">
              <a:avLst/>
            </a:prstGeom>
            <a:gradFill>
              <a:gsLst>
                <a:gs pos="0">
                  <a:schemeClr val="accent2"/>
                </a:gs>
                <a:gs pos="100000">
                  <a:schemeClr val="accent5"/>
                </a:gs>
              </a:gsLst>
              <a:lin ang="1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>
              <a:extLst>
                <a:ext uri="{FF2B5EF4-FFF2-40B4-BE49-F238E27FC236}">
                  <a16:creationId xmlns:a16="http://schemas.microsoft.com/office/drawing/2014/main" id="{891B1028-FC76-5583-3A1F-5815A7DCF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09789" y="4876274"/>
              <a:ext cx="123362" cy="2088471"/>
            </a:xfrm>
            <a:prstGeom prst="rect">
              <a:avLst/>
            </a:prstGeom>
            <a:gradFill>
              <a:gsLst>
                <a:gs pos="19000">
                  <a:schemeClr val="accent5">
                    <a:alpha val="0"/>
                  </a:schemeClr>
                </a:gs>
                <a:gs pos="100000">
                  <a:schemeClr val="accent5">
                    <a:lumMod val="60000"/>
                    <a:lumOff val="40000"/>
                  </a:schemeClr>
                </a:gs>
              </a:gsLst>
              <a:lin ang="6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81448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AEC8B-45C1-501A-169E-C6D3DAAC0C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95680" y="488809"/>
            <a:ext cx="10515600" cy="718608"/>
          </a:xfrm>
        </p:spPr>
        <p:txBody>
          <a:bodyPr>
            <a:noAutofit/>
          </a:bodyPr>
          <a:lstStyle/>
          <a:p>
            <a:r>
              <a:rPr lang="en-GB" b="1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The importance of reading with your children…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D9F71E-DB9A-970B-63FD-60C32252F3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0933" y="718609"/>
            <a:ext cx="11661423" cy="613939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dirty="0"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As a busy parent myself, I know how hard it can be to find time for reading with your child.</a:t>
            </a:r>
          </a:p>
          <a:p>
            <a:pPr marL="0" indent="0">
              <a:buNone/>
            </a:pPr>
            <a:r>
              <a:rPr lang="en-GB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Sharing books and stories with children helps their learning, development, language and communication.  </a:t>
            </a:r>
          </a:p>
          <a:p>
            <a:pPr marL="0" indent="0">
              <a:buNone/>
            </a:pPr>
            <a:r>
              <a:rPr lang="en-GB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Not only do children learn vital skills for later reading and writing, but sharing books also helps with talking, listening, and communication skills. </a:t>
            </a:r>
          </a:p>
          <a:p>
            <a:pPr marL="0" indent="0">
              <a:buNone/>
            </a:pPr>
            <a:r>
              <a:rPr lang="en-GB" b="0" i="0" dirty="0">
                <a:solidFill>
                  <a:srgbClr val="000000"/>
                </a:solidFill>
                <a:effectLst/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Sharing books also encourages imagination, curiosity, and emotions.  </a:t>
            </a:r>
            <a:endParaRPr lang="en-GB" dirty="0"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>
              <a:buNone/>
            </a:pPr>
            <a:r>
              <a:rPr lang="en-GB" sz="2800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Learning to read </a:t>
            </a:r>
            <a:r>
              <a:rPr lang="en-GB" dirty="0">
                <a:solidFill>
                  <a:schemeClr val="accent1">
                    <a:lumMod val="75000"/>
                  </a:schemeClr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unlocks their ability to learn and offers your children a greater chance of success in the future.</a:t>
            </a:r>
            <a:endParaRPr lang="en-GB" sz="2800" dirty="0">
              <a:solidFill>
                <a:schemeClr val="accent1">
                  <a:lumMod val="75000"/>
                </a:schemeClr>
              </a:solidFill>
              <a:latin typeface="Calibri Light" panose="020F0302020204030204" pitchFamily="34" charset="0"/>
              <a:ea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1496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BA513B0-82FF-4F41-8178-885375D1CF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3DB8501-F9F2-4ACD-B56A-9019CD5006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2987478"/>
            <a:ext cx="12228128" cy="1828800"/>
            <a:chOff x="-305" y="2987478"/>
            <a:chExt cx="12188952" cy="1828800"/>
          </a:xfrm>
        </p:grpSpPr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DD03A94A-ADF5-4334-86B1-DBA5F70ACD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4" name="Freeform: Shape 13">
              <a:extLst>
                <a:ext uri="{FF2B5EF4-FFF2-40B4-BE49-F238E27FC236}">
                  <a16:creationId xmlns:a16="http://schemas.microsoft.com/office/drawing/2014/main" id="{385A18E1-CBE3-4BBD-B1B7-CDBCA685E0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/>
            </a:p>
          </p:txBody>
        </p:sp>
        <p:sp>
          <p:nvSpPr>
            <p:cNvPr id="15" name="Freeform: Shape 14">
              <a:extLst>
                <a:ext uri="{FF2B5EF4-FFF2-40B4-BE49-F238E27FC236}">
                  <a16:creationId xmlns:a16="http://schemas.microsoft.com/office/drawing/2014/main" id="{133EDCAA-1D6C-4710-9DA1-C7FC946D8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lt1"/>
                </a:solidFill>
              </a:endParaRPr>
            </a:p>
          </p:txBody>
        </p:sp>
        <p:sp useBgFill="1">
          <p:nvSpPr>
            <p:cNvPr id="16" name="Freeform: Shape 15">
              <a:extLst>
                <a:ext uri="{FF2B5EF4-FFF2-40B4-BE49-F238E27FC236}">
                  <a16:creationId xmlns:a16="http://schemas.microsoft.com/office/drawing/2014/main" id="{3916FBF2-1CC9-460D-A42B-FB77E515EC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FACA4F-B148-683B-B18D-2381EC3D6E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6" y="4404182"/>
            <a:ext cx="10916355" cy="1985329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Just take a look at our wonderful library!  We want to say a huge thank you for your amazing donations last term – our library is bursting at the seams with joyful titles.</a:t>
            </a:r>
          </a:p>
          <a:p>
            <a:pPr marL="0" indent="0">
              <a:buNone/>
            </a:pPr>
            <a:r>
              <a:rPr lang="en-GB" dirty="0">
                <a:solidFill>
                  <a:schemeClr val="tx2"/>
                </a:solidFill>
                <a:latin typeface="Calibri Light" panose="020F0302020204030204" pitchFamily="34" charset="0"/>
                <a:ea typeface="Calibri Light" panose="020F0302020204030204" pitchFamily="34" charset="0"/>
                <a:cs typeface="Calibri Light" panose="020F0302020204030204" pitchFamily="34" charset="0"/>
              </a:rPr>
              <a:t>Also a big thank you to all of our Year 5 and Year 6 librarians!  What a fabulous job they are doing keeping everything looking neat and tidy!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F9780AB-E2FF-483E-BFE5-CABE350322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621" y="117334"/>
            <a:ext cx="4753638" cy="4286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955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F09C56-FEFA-496C-877F-843C64EA85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99511" y="944245"/>
            <a:ext cx="1879600" cy="1325563"/>
          </a:xfrm>
        </p:spPr>
        <p:txBody>
          <a:bodyPr>
            <a:noAutofit/>
          </a:bodyPr>
          <a:lstStyle/>
          <a:p>
            <a:pPr algn="ctr"/>
            <a:r>
              <a:rPr lang="en-GB" b="1" dirty="0"/>
              <a:t>We are very proud of our library!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4BBBCC-0B46-421C-B53E-9E31A350EA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CBC85E8-E9E4-4789-A816-2579326D5D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040" y="168586"/>
            <a:ext cx="4947920" cy="367559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AFAE0CE0-5F38-4421-A623-E213E0C6712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20542" y="87306"/>
            <a:ext cx="4078418" cy="479965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26B7DCE-66C0-4097-9B37-7D7A90C29B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1676" y="3378861"/>
            <a:ext cx="4908647" cy="315113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BC593554-B652-48A0-9166-E511360F5229}"/>
              </a:ext>
            </a:extLst>
          </p:cNvPr>
          <p:cNvSpPr txBox="1"/>
          <p:nvPr/>
        </p:nvSpPr>
        <p:spPr>
          <a:xfrm>
            <a:off x="640080" y="4419600"/>
            <a:ext cx="219456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600" dirty="0"/>
              <a:t>So many wonderful new texts!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B0B2B0E-4BDA-41BF-A0CD-111CD036C282}"/>
              </a:ext>
            </a:extLst>
          </p:cNvPr>
          <p:cNvSpPr txBox="1"/>
          <p:nvPr/>
        </p:nvSpPr>
        <p:spPr>
          <a:xfrm>
            <a:off x="9195482" y="5399008"/>
            <a:ext cx="23564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600" dirty="0"/>
              <a:t>Thank you!</a:t>
            </a:r>
          </a:p>
        </p:txBody>
      </p:sp>
    </p:spTree>
    <p:extLst>
      <p:ext uri="{BB962C8B-B14F-4D97-AF65-F5344CB8AC3E}">
        <p14:creationId xmlns:p14="http://schemas.microsoft.com/office/powerpoint/2010/main" val="3646094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4762785-C2FF-4EDE-BBAF-1F6539EA7B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66362" y="128326"/>
            <a:ext cx="8059275" cy="1467055"/>
          </a:xfr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B3E68937-2741-4DC5-8D85-83C1A1237E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6599" y="3596005"/>
            <a:ext cx="10515600" cy="1325563"/>
          </a:xfrm>
        </p:spPr>
        <p:txBody>
          <a:bodyPr>
            <a:normAutofit fontScale="90000"/>
          </a:bodyPr>
          <a:lstStyle/>
          <a:p>
            <a:r>
              <a:rPr lang="en-GB" dirty="0"/>
              <a:t>The Reader Teacher is a great website choc-a-block with all of the latest good reads for primary aged children.</a:t>
            </a:r>
            <a:br>
              <a:rPr lang="en-GB" dirty="0"/>
            </a:br>
            <a:br>
              <a:rPr lang="en-GB" dirty="0"/>
            </a:br>
            <a:r>
              <a:rPr lang="en-GB" dirty="0"/>
              <a:t>Your child will be coming home with a reading list of recommended books next week but do take a look at the website.</a:t>
            </a:r>
            <a:br>
              <a:rPr lang="en-GB" dirty="0"/>
            </a:br>
            <a:br>
              <a:rPr lang="en-GB" dirty="0"/>
            </a:br>
            <a:r>
              <a:rPr lang="en-GB" dirty="0">
                <a:hlinkClick r:id="rId3"/>
              </a:rPr>
              <a:t>https://www.thereaderteacher.com/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31300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B98BB4-406D-42CA-8F36-A4392833E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621C19-4077-4D1B-87EC-23E72CA31D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762C945-211D-4760-88FE-FF77E6E7F3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940" y="0"/>
            <a:ext cx="970212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55543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8930" y="183062"/>
            <a:ext cx="3505495" cy="974247"/>
          </a:xfrm>
        </p:spPr>
        <p:txBody>
          <a:bodyPr>
            <a:normAutofit fontScale="90000"/>
          </a:bodyPr>
          <a:lstStyle/>
          <a:p>
            <a:r>
              <a:rPr lang="en-GB" i="1" dirty="0">
                <a:latin typeface="Century Gothic" panose="020B0502020202020204" pitchFamily="34" charset="0"/>
              </a:rPr>
              <a:t>Author of the month!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34886" y="1285462"/>
            <a:ext cx="3919061" cy="5261112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en-GB" sz="2400" b="0" i="0" dirty="0">
                <a:solidFill>
                  <a:srgbClr val="373E3E"/>
                </a:solidFill>
                <a:effectLst/>
                <a:latin typeface="Amazon Ember"/>
              </a:rPr>
              <a:t>Libby Scott loves hot chocolate, Taylor Swift and her dog Charlie. She is also autistic, and after her mum Kym shared a piece of Libby's writing online, Libby and her writing went viral and prompted a book deal from the biggest children’s publisher in the world, Scholastic. </a:t>
            </a:r>
          </a:p>
          <a:p>
            <a:pPr marL="0" indent="0" algn="l">
              <a:buNone/>
            </a:pPr>
            <a:r>
              <a:rPr lang="en-GB" sz="2400" b="0" i="0" dirty="0">
                <a:solidFill>
                  <a:srgbClr val="373E3E"/>
                </a:solidFill>
                <a:effectLst/>
                <a:latin typeface="Amazon Ember"/>
              </a:rPr>
              <a:t>Her first novel, Can You See Me, came out in 2019 when she was 9 years old. She subsequently has written 2 more books with Rebecca Westcott.</a:t>
            </a:r>
            <a:endParaRPr lang="en-GB" sz="1800" b="0" i="0" dirty="0">
              <a:solidFill>
                <a:srgbClr val="000000"/>
              </a:solidFill>
              <a:effectLst/>
              <a:latin typeface="IM Fell English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E39A796-BE83-48B1-B33F-35C4A32AAB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9056" y="0"/>
            <a:ext cx="7552944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9">
            <a:extLst>
              <a:ext uri="{FF2B5EF4-FFF2-40B4-BE49-F238E27FC236}">
                <a16:creationId xmlns:a16="http://schemas.microsoft.com/office/drawing/2014/main" id="{72F84B47-E267-4194-8194-831DB7B5547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23688" y="557784"/>
            <a:ext cx="6584098" cy="5739187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D1F191C-C690-E239-2E22-69742A141024}"/>
              </a:ext>
            </a:extLst>
          </p:cNvPr>
          <p:cNvSpPr txBox="1"/>
          <p:nvPr/>
        </p:nvSpPr>
        <p:spPr>
          <a:xfrm>
            <a:off x="5288552" y="508326"/>
            <a:ext cx="6254518" cy="1000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endParaRPr lang="en-GB" b="1" dirty="0">
              <a:latin typeface="Sassoon Infant Std" panose="020B050302010303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n-GB" sz="3600" dirty="0">
                <a:latin typeface="Century Gothic" panose="020B0502020202020204" pitchFamily="34" charset="0"/>
              </a:rPr>
              <a:t>Libby Scott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71EDB67-9B7C-4EB9-A13D-085B343633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5235" y="1739554"/>
            <a:ext cx="4201252" cy="28818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CBA334-76AD-43D6-9B79-8E52AA8A6E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14204" y="3616960"/>
            <a:ext cx="1628866" cy="254838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AE2EF45-65B1-40AE-871D-8FF89FD9B82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8053" y="3741509"/>
            <a:ext cx="1537867" cy="236467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762DEB-637B-418F-9D52-22A2033D3F8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88053" y="583767"/>
            <a:ext cx="1236731" cy="188485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5B1F3DAF-612D-4656-B528-F5678B9E27D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290436" y="647491"/>
            <a:ext cx="1161210" cy="1821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490307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5AA691B-ACD3-8197-068C-33F6EED46A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70"/>
            <a:ext cx="4368602" cy="1063164"/>
          </a:xfrm>
        </p:spPr>
        <p:txBody>
          <a:bodyPr anchor="b">
            <a:normAutofit/>
          </a:bodyPr>
          <a:lstStyle/>
          <a:p>
            <a:r>
              <a:rPr lang="en-GB" sz="5400" dirty="0"/>
              <a:t>Book Reviews</a:t>
            </a:r>
          </a:p>
        </p:txBody>
      </p:sp>
      <p:sp>
        <p:nvSpPr>
          <p:cNvPr id="14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1E3A50E8-A90B-C92D-EE7C-944EDCA666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1546578"/>
            <a:ext cx="4243589" cy="4646989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/>
              <a:t>If you have recently read a book and want to recommend it to others read on…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I am looking for book reviews to add to our reading newsletter each term.  Please tell me all about a book you have read and why you enjoyed it.  Make sure you add your name and your review could be published on our next newsletter!</a:t>
            </a:r>
          </a:p>
        </p:txBody>
      </p:sp>
      <p:pic>
        <p:nvPicPr>
          <p:cNvPr id="5" name="Content Placeholder 4" descr="A stack of books with an open book on top&#10;&#10;Description automatically generated">
            <a:extLst>
              <a:ext uri="{FF2B5EF4-FFF2-40B4-BE49-F238E27FC236}">
                <a16:creationId xmlns:a16="http://schemas.microsoft.com/office/drawing/2014/main" id="{7BD4D40E-BAB6-8A8C-1F38-77973FA47D8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48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633423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03739e3-cff1-4bb3-8efe-b3f512fa8c6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1FE9E67E44DAD41BA0FEF5D754664D5" ma:contentTypeVersion="16" ma:contentTypeDescription="Create a new document." ma:contentTypeScope="" ma:versionID="526c23a6cdb8edc4a0d3596b3c5feb32">
  <xsd:schema xmlns:xsd="http://www.w3.org/2001/XMLSchema" xmlns:xs="http://www.w3.org/2001/XMLSchema" xmlns:p="http://schemas.microsoft.com/office/2006/metadata/properties" xmlns:ns3="f03739e3-cff1-4bb3-8efe-b3f512fa8c65" xmlns:ns4="da0128b0-62d0-449c-8503-7a6e2f409b31" targetNamespace="http://schemas.microsoft.com/office/2006/metadata/properties" ma:root="true" ma:fieldsID="2b8cf363490f9a2f113799dfcf04c1d9" ns3:_="" ns4:_="">
    <xsd:import namespace="f03739e3-cff1-4bb3-8efe-b3f512fa8c65"/>
    <xsd:import namespace="da0128b0-62d0-449c-8503-7a6e2f409b3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ObjectDetectorVersion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_activity" minOccurs="0"/>
                <xsd:element ref="ns3:MediaServiceSystemTag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SearchProperties" minOccurs="0"/>
                <xsd:element ref="ns3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03739e3-cff1-4bb3-8efe-b3f512fa8c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6" nillable="true" ma:displayName="MediaLengthInSeconds" ma:hidden="true" ma:internalName="MediaLengthInSeconds" ma:readOnly="true">
      <xsd:simpleType>
        <xsd:restriction base="dms:Unknown"/>
      </xsd:simpleType>
    </xsd:element>
    <xsd:element name="_activity" ma:index="17" nillable="true" ma:displayName="_activity" ma:hidden="true" ma:internalName="_activity">
      <xsd:simpleType>
        <xsd:restriction base="dms:Note"/>
      </xsd:simpleType>
    </xsd:element>
    <xsd:element name="MediaServiceSystemTags" ma:index="18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a0128b0-62d0-449c-8503-7a6e2f409b3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21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BF875D3-B730-4DFA-A6B0-A3EFAA672D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FB1349B-8F6E-4556-9A32-641C889F18E1}">
  <ds:schemaRefs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www.w3.org/XML/1998/namespace"/>
    <ds:schemaRef ds:uri="f03739e3-cff1-4bb3-8efe-b3f512fa8c65"/>
    <ds:schemaRef ds:uri="http://purl.org/dc/elements/1.1/"/>
    <ds:schemaRef ds:uri="http://schemas.microsoft.com/office/2006/metadata/properties"/>
    <ds:schemaRef ds:uri="http://purl.org/dc/dcmitype/"/>
    <ds:schemaRef ds:uri="da0128b0-62d0-449c-8503-7a6e2f409b31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B476E05A-3E5E-4C71-96ED-490D585385C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03739e3-cff1-4bb3-8efe-b3f512fa8c65"/>
    <ds:schemaRef ds:uri="da0128b0-62d0-449c-8503-7a6e2f409b3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110149</TotalTime>
  <Words>635</Words>
  <Application>Microsoft Office PowerPoint</Application>
  <PresentationFormat>Widescreen</PresentationFormat>
  <Paragraphs>54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Amasis MT Pro Light</vt:lpstr>
      <vt:lpstr>Amazon Ember</vt:lpstr>
      <vt:lpstr>Arial</vt:lpstr>
      <vt:lpstr>Calibri</vt:lpstr>
      <vt:lpstr>Calibri Light</vt:lpstr>
      <vt:lpstr>Century Gothic</vt:lpstr>
      <vt:lpstr>IM Fell English</vt:lpstr>
      <vt:lpstr>Sassoon Infant Std</vt:lpstr>
      <vt:lpstr>Office Theme</vt:lpstr>
      <vt:lpstr>Reading Newsletter  October 2024</vt:lpstr>
      <vt:lpstr>PowerPoint Presentation</vt:lpstr>
      <vt:lpstr>The importance of reading with your children…</vt:lpstr>
      <vt:lpstr>PowerPoint Presentation</vt:lpstr>
      <vt:lpstr>We are very proud of our library!</vt:lpstr>
      <vt:lpstr>The Reader Teacher is a great website choc-a-block with all of the latest good reads for primary aged children.  Your child will be coming home with a reading list of recommended books next week but do take a look at the website.  https://www.thereaderteacher.com/ </vt:lpstr>
      <vt:lpstr>PowerPoint Presentation</vt:lpstr>
      <vt:lpstr>Author of the month!</vt:lpstr>
      <vt:lpstr>Book Reviews</vt:lpstr>
      <vt:lpstr>Blue Peter Badges </vt:lpstr>
    </vt:vector>
  </TitlesOfParts>
  <Company>Shaftesbury School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READING  - MARCH 2022 update   “So please, oh please, we beg, we pray, go throw your TV set away, and in its place you can install a lovely bookshelf on the wall.” Roald Dahl.  Mrs McCall’s Book Recommendations:</dc:title>
  <dc:creator>Kelly McCall</dc:creator>
  <cp:lastModifiedBy>Mrs McCall</cp:lastModifiedBy>
  <cp:revision>68</cp:revision>
  <cp:lastPrinted>2024-10-17T13:24:03Z</cp:lastPrinted>
  <dcterms:created xsi:type="dcterms:W3CDTF">2022-03-01T14:19:46Z</dcterms:created>
  <dcterms:modified xsi:type="dcterms:W3CDTF">2024-10-17T13:30:56Z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0x010100E1FE9E67E44DAD41BA0FEF5D754664D5</vt:lpwstr>
  </property>
</Properties>
</file>